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72" r:id="rId5"/>
    <p:sldId id="268" r:id="rId6"/>
    <p:sldId id="259" r:id="rId7"/>
    <p:sldId id="262" r:id="rId8"/>
    <p:sldId id="286" r:id="rId9"/>
    <p:sldId id="287" r:id="rId10"/>
    <p:sldId id="274" r:id="rId11"/>
    <p:sldId id="284" r:id="rId12"/>
    <p:sldId id="271" r:id="rId13"/>
    <p:sldId id="270" r:id="rId14"/>
    <p:sldId id="275" r:id="rId15"/>
    <p:sldId id="273" r:id="rId16"/>
    <p:sldId id="288" r:id="rId17"/>
    <p:sldId id="277" r:id="rId18"/>
    <p:sldId id="289" r:id="rId19"/>
    <p:sldId id="263" r:id="rId20"/>
    <p:sldId id="280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81"/>
    <p:restoredTop sz="94787"/>
  </p:normalViewPr>
  <p:slideViewPr>
    <p:cSldViewPr snapToGrid="0">
      <p:cViewPr varScale="1">
        <p:scale>
          <a:sx n="120" d="100"/>
          <a:sy n="120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197A7-7021-2E43-B295-9425A7329B2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06F43-F8B3-2B44-B27E-9D5C352D4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Thank you for being here today, it’s my honor to have you in my academic committee. It has been ten months since I came here last year, and I’ve really learned a lot from you in class and research. And today, I’m glad to share some of my research progresses with you, and I hope I can hear some feedback and any suggestions; Then introduce the topic.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23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/articles/s41561-019-0530-4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8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CLM single site simulation.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2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 :  https://</a:t>
            </a:r>
            <a:r>
              <a:rPr lang="en-US" dirty="0" err="1"/>
              <a:t>phys.org</a:t>
            </a:r>
            <a:r>
              <a:rPr lang="en-US" dirty="0"/>
              <a:t>/news/2019-04-manure-application-winter-crop-nitrogen.html</a:t>
            </a:r>
          </a:p>
          <a:p>
            <a:r>
              <a:rPr lang="en-US" dirty="0"/>
              <a:t>Figure 2 : https://</a:t>
            </a:r>
            <a:r>
              <a:rPr lang="en-US" dirty="0" err="1"/>
              <a:t>www.nasa.gov</a:t>
            </a:r>
            <a:r>
              <a:rPr lang="en-US" dirty="0"/>
              <a:t>/topics/earth/features/</a:t>
            </a:r>
            <a:r>
              <a:rPr lang="en-US" dirty="0" err="1"/>
              <a:t>soybeans.html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50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Your works; (2) how to use FAN to form a whole nitrogen cycle; (3) How biological processes control the nitrogen budge of different reactive nitrogen in soil, then it would influence the FAN.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2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FANv2 provides the NH4 (2) this model is very old, but very classical, it considers some environmental scalars like water content, </a:t>
            </a:r>
            <a:r>
              <a:rPr lang="en-US" dirty="0" err="1"/>
              <a:t>ph</a:t>
            </a:r>
            <a:r>
              <a:rPr lang="en-US" dirty="0"/>
              <a:t> and temperature, that’s the best we can find now (3) what control the NO emission.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35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Introduce the nitrogen cycle; (2) how can we fine tune CLM to help more place the emission into right processes.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02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5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total balance; structures.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7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N2 dominates the overall N loss, but NH3 loss in Africa play a important role.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25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/articles/s41561-019-0530-4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06F43-F8B3-2B44-B27E-9D5C352D45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5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BC31-010A-BAB6-49A8-B2F7207A1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A88B1-B87B-5404-F927-3C8A58FE4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ADDFC-5269-EAAC-1968-36C316CE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42CE-2EB6-ACC0-C88B-87637E5E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244FE-4120-F4D7-7276-B96CBEC3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7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858F-8309-0ED5-FF1D-71C1C9FF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BC623-AEDB-34C0-0F3E-E36670D3C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DC5A6-1FD3-2831-69C6-6FACD2891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EA9CE-2510-F68E-3569-10115C9F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A26AE-16EB-7005-F678-86F91823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68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990BF6-9305-7D63-54BC-0CDD58B4C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4CA16-5047-5981-79AE-4829031B9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E4959-50BD-07E1-6AEC-4CC3B74D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9E08C-FBE5-B4A9-6B09-85C5FAA57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284EC-037C-9305-CAD5-67A2087F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4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D5ED-194B-EAEE-327D-DC83FE06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61DB6-02A5-AC4D-C4A9-D56270E6E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6157C-3B38-BD74-F65B-819EAC16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42D3E-6C54-4866-28DF-FE0638D4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3AC58-0789-D665-ACD0-420AF807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1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2EBC-6613-451C-6247-431E5CDE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26AA0-A7F6-C790-F7A4-8E7101A7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B581A-FFD0-FA8C-1BC7-E7673B5B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29B9D-49A3-2B39-FBA5-606DF887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9642E-BE91-A8A2-7B2D-116882967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1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C431-D640-43B3-8881-00F976BD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4495-1188-30BB-BF8D-0F528DCD0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F9352-39F5-3AB7-6121-B5A747EAD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D29B6-5621-8BEF-CCF3-71BF8FDB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5050C-5804-B6ED-71BC-ECDB1D54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DDFF0-E0ED-1630-AE59-DEBF78F3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96F5-71B9-63F3-5A5B-3B223D22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EF7F4-9438-52E7-6FF3-47AB42441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C6481-0E95-DC77-461C-9F4A63AC1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3146A-7430-71BD-374D-EE499F66A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6B98F-8815-921E-E892-076016E88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9D153D-B962-BF8C-92FA-9B518AB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BA755-FA2A-255E-8873-6EAF0F1EF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741A37-F2C4-6782-F7AD-3C3FFE6F5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8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F2C5-8AA7-4ECD-6CF5-AEAE57F1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B6E99-A551-6760-6C02-A98F04D3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E6930-3AF0-4C06-6AEA-736B4F65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F1483-D1CB-2570-2A1C-7CD52D4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8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96A11D-5BE7-D643-B769-66A0FE27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B50F-25E6-E2AF-1A1A-1721A9A1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E2AB9-1402-4AAB-5639-CA4FD515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0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BA90-4888-720B-4C93-5F815D16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3F12-E405-6124-AC51-CCD655E8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1E67C-3D5E-504C-5D25-7B80BD5D3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D7D87-D650-BEAE-5287-BBAFD9C5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E80AC-D517-7752-CDDD-E14257AF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7D7FB-AC12-1A70-16FC-8573FF19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7D125-940A-E9A8-E4C3-BC446BB1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A96FF-CBCE-97B0-246D-F39941219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3CDAE-C800-63DB-5142-7F18A0CEC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50ACC-FB1E-C09E-2BCA-BC79161AC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EC1CB-4B04-2FD9-7AF1-5B57EC65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8B53F-92D7-FB1E-1BC6-E31932D3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1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AB4801-322A-7D11-1278-48D45226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A14C8-234A-A9A2-B35D-366DFB91B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2E5C7-F314-131D-3686-BC0804C84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EDA4F-1DA2-8346-80D0-F2AE89F633C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32A5B-895A-47D0-B6F5-4C5595140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00335-7A56-0FA3-2277-B07A288D8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AA445-60D1-5749-AD6A-69A60671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sv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0403-3FB3-ABF5-0177-576DDB8DA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</a:t>
            </a:r>
            <a:r>
              <a:rPr lang="en-US" dirty="0"/>
              <a:t>low of </a:t>
            </a:r>
            <a:r>
              <a:rPr lang="en-US" b="1" dirty="0"/>
              <a:t>A</a:t>
            </a:r>
            <a:r>
              <a:rPr lang="en-US" dirty="0"/>
              <a:t>gricultural </a:t>
            </a:r>
            <a:r>
              <a:rPr lang="en-US" b="1" dirty="0"/>
              <a:t>N</a:t>
            </a:r>
            <a:r>
              <a:rPr lang="en-US" dirty="0"/>
              <a:t>itrogen version 3: Loss of agricultural Nitrogen by NO and N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CECE7-894A-E0BE-05D4-194199E77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Jinmu</a:t>
            </a:r>
            <a:r>
              <a:rPr lang="en-US" dirty="0"/>
              <a:t> Luo</a:t>
            </a:r>
          </a:p>
          <a:p>
            <a:r>
              <a:rPr lang="en-US" dirty="0"/>
              <a:t>Committee members: Peter Hess, Christine Goodale, Natalie </a:t>
            </a:r>
            <a:r>
              <a:rPr lang="en-US" dirty="0" err="1"/>
              <a:t>Mahowald</a:t>
            </a:r>
            <a:endParaRPr lang="en-US" dirty="0"/>
          </a:p>
          <a:p>
            <a:r>
              <a:rPr lang="en-US" dirty="0"/>
              <a:t>June 30, 2023</a:t>
            </a:r>
          </a:p>
        </p:txBody>
      </p:sp>
    </p:spTree>
    <p:extLst>
      <p:ext uri="{BB962C8B-B14F-4D97-AF65-F5344CB8AC3E}">
        <p14:creationId xmlns:p14="http://schemas.microsoft.com/office/powerpoint/2010/main" val="321310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E005-4ACE-6A15-1470-105CBFB4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Nitrogen cycle (with FUN)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98FF6C4-1B9D-84D3-0E6A-063F3390E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004520"/>
              </p:ext>
            </p:extLst>
          </p:nvPr>
        </p:nvGraphicFramePr>
        <p:xfrm>
          <a:off x="979813" y="2211400"/>
          <a:ext cx="657384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769">
                  <a:extLst>
                    <a:ext uri="{9D8B030D-6E8A-4147-A177-3AD203B41FA5}">
                      <a16:colId xmlns:a16="http://schemas.microsoft.com/office/drawing/2014/main" val="4257704587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2157705614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761424235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260755792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3022084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Manure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Fertilizers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Fixation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2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401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B6C993-EC17-8071-1EDD-0D80D52E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22285"/>
              </p:ext>
            </p:extLst>
          </p:nvPr>
        </p:nvGraphicFramePr>
        <p:xfrm>
          <a:off x="979812" y="4092880"/>
          <a:ext cx="78886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77">
                  <a:extLst>
                    <a:ext uri="{9D8B030D-6E8A-4147-A177-3AD203B41FA5}">
                      <a16:colId xmlns:a16="http://schemas.microsoft.com/office/drawing/2014/main" val="3790881461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2611843031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717666983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367804228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346645914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1380060985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516107646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3984566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NH</a:t>
                      </a:r>
                      <a:r>
                        <a:rPr lang="en-US" sz="1800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  <a:r>
                        <a:rPr lang="en-US" sz="1800" baseline="-25000" dirty="0"/>
                        <a:t>2</a:t>
                      </a:r>
                      <a:r>
                        <a:rPr lang="en-US" sz="1800" dirty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  <a:r>
                        <a:rPr lang="en-US" sz="1800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Runoff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Harvest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54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57.19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182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544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17E3B4-3115-9B9F-2B8C-F93B619A2BFA}"/>
              </a:ext>
            </a:extLst>
          </p:cNvPr>
          <p:cNvSpPr txBox="1"/>
          <p:nvPr/>
        </p:nvSpPr>
        <p:spPr>
          <a:xfrm>
            <a:off x="979813" y="1833786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add, </a:t>
            </a:r>
            <a:r>
              <a:rPr lang="en-US" dirty="0" err="1"/>
              <a:t>Tg</a:t>
            </a:r>
            <a:r>
              <a:rPr lang="en-US" dirty="0"/>
              <a:t>/</a:t>
            </a:r>
            <a:r>
              <a:rPr lang="en-US" dirty="0" err="1"/>
              <a:t>yr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491C1-3544-0E9C-7591-BFA7BD01E0BC}"/>
              </a:ext>
            </a:extLst>
          </p:cNvPr>
          <p:cNvSpPr txBox="1"/>
          <p:nvPr/>
        </p:nvSpPr>
        <p:spPr>
          <a:xfrm>
            <a:off x="979813" y="3723548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loss, </a:t>
            </a:r>
            <a:r>
              <a:rPr lang="en-US" dirty="0" err="1"/>
              <a:t>Tg</a:t>
            </a:r>
            <a:r>
              <a:rPr lang="en-US" dirty="0"/>
              <a:t>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26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E005-4ACE-6A15-1470-105CBFB4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Agricultural Soil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98FF6C4-1B9D-84D3-0E6A-063F3390E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45257"/>
              </p:ext>
            </p:extLst>
          </p:nvPr>
        </p:nvGraphicFramePr>
        <p:xfrm>
          <a:off x="2149393" y="1637706"/>
          <a:ext cx="657384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769">
                  <a:extLst>
                    <a:ext uri="{9D8B030D-6E8A-4147-A177-3AD203B41FA5}">
                      <a16:colId xmlns:a16="http://schemas.microsoft.com/office/drawing/2014/main" val="4257704587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2157705614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761424235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260755792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3022084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Manure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Fertilizers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Fixation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56.42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86.44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2753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B6C993-EC17-8071-1EDD-0D80D52E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799416"/>
              </p:ext>
            </p:extLst>
          </p:nvPr>
        </p:nvGraphicFramePr>
        <p:xfrm>
          <a:off x="2151692" y="2729324"/>
          <a:ext cx="78886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77">
                  <a:extLst>
                    <a:ext uri="{9D8B030D-6E8A-4147-A177-3AD203B41FA5}">
                      <a16:colId xmlns:a16="http://schemas.microsoft.com/office/drawing/2014/main" val="3790881461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2611843031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717666983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367804228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346645914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1380060985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516107646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3984566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NH</a:t>
                      </a:r>
                      <a:r>
                        <a:rPr lang="en-US" sz="1800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  <a:r>
                        <a:rPr lang="en-US" sz="1800" baseline="-25000" dirty="0"/>
                        <a:t>2</a:t>
                      </a:r>
                      <a:r>
                        <a:rPr lang="en-US" sz="1800" dirty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  <a:r>
                        <a:rPr lang="en-US" sz="1800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Runoff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Harvest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54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42.58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182999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452CFB0-121D-1E42-84F1-3E7F4CDEF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481581"/>
              </p:ext>
            </p:extLst>
          </p:nvPr>
        </p:nvGraphicFramePr>
        <p:xfrm>
          <a:off x="2149392" y="4812963"/>
          <a:ext cx="657384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769">
                  <a:extLst>
                    <a:ext uri="{9D8B030D-6E8A-4147-A177-3AD203B41FA5}">
                      <a16:colId xmlns:a16="http://schemas.microsoft.com/office/drawing/2014/main" val="4257704587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2157705614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761424235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260755792"/>
                    </a:ext>
                  </a:extLst>
                </a:gridCol>
                <a:gridCol w="1314769">
                  <a:extLst>
                    <a:ext uri="{9D8B030D-6E8A-4147-A177-3AD203B41FA5}">
                      <a16:colId xmlns:a16="http://schemas.microsoft.com/office/drawing/2014/main" val="3022084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Manure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Fertilizers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Fixation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66.99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2753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F16305-2EDA-8CC1-C003-682BA682D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052296"/>
              </p:ext>
            </p:extLst>
          </p:nvPr>
        </p:nvGraphicFramePr>
        <p:xfrm>
          <a:off x="2149392" y="5783141"/>
          <a:ext cx="78886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77">
                  <a:extLst>
                    <a:ext uri="{9D8B030D-6E8A-4147-A177-3AD203B41FA5}">
                      <a16:colId xmlns:a16="http://schemas.microsoft.com/office/drawing/2014/main" val="3790881461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2611843031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717666983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367804228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346645914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1380060985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516107646"/>
                    </a:ext>
                  </a:extLst>
                </a:gridCol>
                <a:gridCol w="986077">
                  <a:extLst>
                    <a:ext uri="{9D8B030D-6E8A-4147-A177-3AD203B41FA5}">
                      <a16:colId xmlns:a16="http://schemas.microsoft.com/office/drawing/2014/main" val="3984566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NH</a:t>
                      </a:r>
                      <a:r>
                        <a:rPr lang="en-US" sz="1800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  <a:r>
                        <a:rPr lang="en-US" sz="1800" baseline="-25000" dirty="0"/>
                        <a:t>2</a:t>
                      </a:r>
                      <a:r>
                        <a:rPr lang="en-US" sz="1800" dirty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  <a:r>
                        <a:rPr lang="en-US" sz="1800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Runoff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Harvest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54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18299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99828B0-B6BA-988B-078F-27B5B698E9A2}"/>
              </a:ext>
            </a:extLst>
          </p:cNvPr>
          <p:cNvSpPr txBox="1">
            <a:spLocks/>
          </p:cNvSpPr>
          <p:nvPr/>
        </p:nvSpPr>
        <p:spPr>
          <a:xfrm>
            <a:off x="838200" y="3614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Natural Soil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8C6B4-3C43-DA6A-AE88-7AFF50450DA2}"/>
              </a:ext>
            </a:extLst>
          </p:cNvPr>
          <p:cNvSpPr txBox="1"/>
          <p:nvPr/>
        </p:nvSpPr>
        <p:spPr>
          <a:xfrm>
            <a:off x="671467" y="1857359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add, </a:t>
            </a:r>
            <a:r>
              <a:rPr lang="en-US" dirty="0" err="1"/>
              <a:t>Tg</a:t>
            </a:r>
            <a:r>
              <a:rPr lang="en-US" dirty="0"/>
              <a:t>/</a:t>
            </a:r>
            <a:r>
              <a:rPr lang="en-US" dirty="0" err="1"/>
              <a:t>yr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671FE-C662-C972-9705-640CDA00D06D}"/>
              </a:ext>
            </a:extLst>
          </p:cNvPr>
          <p:cNvSpPr txBox="1"/>
          <p:nvPr/>
        </p:nvSpPr>
        <p:spPr>
          <a:xfrm>
            <a:off x="671467" y="2894024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loss, </a:t>
            </a:r>
            <a:r>
              <a:rPr lang="en-US" dirty="0" err="1"/>
              <a:t>Tg</a:t>
            </a:r>
            <a:r>
              <a:rPr lang="en-US" dirty="0"/>
              <a:t>/</a:t>
            </a:r>
            <a:r>
              <a:rPr lang="en-US" dirty="0" err="1"/>
              <a:t>yr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11DF9-FCC2-7844-D188-5953C4833279}"/>
              </a:ext>
            </a:extLst>
          </p:cNvPr>
          <p:cNvSpPr txBox="1"/>
          <p:nvPr/>
        </p:nvSpPr>
        <p:spPr>
          <a:xfrm>
            <a:off x="671467" y="4989168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add, </a:t>
            </a:r>
            <a:r>
              <a:rPr lang="en-US" dirty="0" err="1"/>
              <a:t>Tg</a:t>
            </a:r>
            <a:r>
              <a:rPr lang="en-US" dirty="0"/>
              <a:t>/</a:t>
            </a:r>
            <a:r>
              <a:rPr lang="en-US" dirty="0" err="1"/>
              <a:t>yr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98C8B-7210-AE64-0A86-7D4DDC480321}"/>
              </a:ext>
            </a:extLst>
          </p:cNvPr>
          <p:cNvSpPr txBox="1"/>
          <p:nvPr/>
        </p:nvSpPr>
        <p:spPr>
          <a:xfrm>
            <a:off x="671467" y="5995977"/>
            <a:ext cx="133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loss, </a:t>
            </a:r>
            <a:r>
              <a:rPr lang="en-US" dirty="0" err="1"/>
              <a:t>Tg</a:t>
            </a:r>
            <a:r>
              <a:rPr lang="en-US" dirty="0"/>
              <a:t>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20C158C0-D1F5-8B41-8FC3-A256913A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4" y="190414"/>
            <a:ext cx="5810083" cy="2895685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E5A549E2-76DC-E79E-6882-06E8DFAF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55" y="190413"/>
            <a:ext cx="5810083" cy="2895685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57845882-47E6-1497-19B8-A497CB9AB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574" y="3525492"/>
            <a:ext cx="6519762" cy="3249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230668-D450-9A45-7985-BE3B29758C22}"/>
              </a:ext>
            </a:extLst>
          </p:cNvPr>
          <p:cNvSpPr txBox="1"/>
          <p:nvPr/>
        </p:nvSpPr>
        <p:spPr>
          <a:xfrm>
            <a:off x="2577287" y="5747"/>
            <a:ext cx="92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1259D-76C2-1648-ED60-5A33F52D9A96}"/>
              </a:ext>
            </a:extLst>
          </p:cNvPr>
          <p:cNvSpPr txBox="1"/>
          <p:nvPr/>
        </p:nvSpPr>
        <p:spPr>
          <a:xfrm>
            <a:off x="8545697" y="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86F51-0B90-4995-B508-2882466A33AC}"/>
              </a:ext>
            </a:extLst>
          </p:cNvPr>
          <p:cNvSpPr txBox="1"/>
          <p:nvPr/>
        </p:nvSpPr>
        <p:spPr>
          <a:xfrm>
            <a:off x="5494713" y="3270765"/>
            <a:ext cx="128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Fertilization</a:t>
            </a:r>
          </a:p>
        </p:txBody>
      </p:sp>
    </p:spTree>
    <p:extLst>
      <p:ext uri="{BB962C8B-B14F-4D97-AF65-F5344CB8AC3E}">
        <p14:creationId xmlns:p14="http://schemas.microsoft.com/office/powerpoint/2010/main" val="329854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039581A8-275E-63A1-156F-23C327A1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7" y="428950"/>
            <a:ext cx="5716239" cy="2848913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B758D993-86DE-53CA-F33B-26831A5F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37" y="428950"/>
            <a:ext cx="5716238" cy="2848913"/>
          </a:xfrm>
          <a:prstGeom prst="rect">
            <a:avLst/>
          </a:prstGeom>
        </p:spPr>
      </p:pic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C567DBE3-7E2F-A1EF-D6F9-DD70D9A46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27" y="3799035"/>
            <a:ext cx="5716241" cy="2848914"/>
          </a:xfrm>
          <a:prstGeom prst="rect">
            <a:avLst/>
          </a:prstGeom>
        </p:spPr>
      </p:pic>
      <p:pic>
        <p:nvPicPr>
          <p:cNvPr id="16" name="Picture 15" descr="A map of the world&#10;&#10;Description automatically generated">
            <a:extLst>
              <a:ext uri="{FF2B5EF4-FFF2-40B4-BE49-F238E27FC236}">
                <a16:creationId xmlns:a16="http://schemas.microsoft.com/office/drawing/2014/main" id="{50416FEB-D8BC-2F91-7ABF-C8C02E689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837" y="3707791"/>
            <a:ext cx="5716238" cy="2848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399E0C-5BC8-3083-2113-03536240AF0D}"/>
              </a:ext>
            </a:extLst>
          </p:cNvPr>
          <p:cNvSpPr txBox="1"/>
          <p:nvPr/>
        </p:nvSpPr>
        <p:spPr>
          <a:xfrm>
            <a:off x="2325651" y="18878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D2431-7E16-571F-09C1-6E04A8485241}"/>
              </a:ext>
            </a:extLst>
          </p:cNvPr>
          <p:cNvSpPr txBox="1"/>
          <p:nvPr/>
        </p:nvSpPr>
        <p:spPr>
          <a:xfrm>
            <a:off x="8375576" y="18620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O Emission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55DD9-D050-BB7A-0BA8-74627317FC27}"/>
              </a:ext>
            </a:extLst>
          </p:cNvPr>
          <p:cNvSpPr txBox="1"/>
          <p:nvPr/>
        </p:nvSpPr>
        <p:spPr>
          <a:xfrm>
            <a:off x="2172564" y="358950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 Emission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2006F-9B2E-9688-43DA-A08CAAE29204}"/>
              </a:ext>
            </a:extLst>
          </p:cNvPr>
          <p:cNvSpPr txBox="1"/>
          <p:nvPr/>
        </p:nvSpPr>
        <p:spPr>
          <a:xfrm>
            <a:off x="8574800" y="3520605"/>
            <a:ext cx="8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Runoff</a:t>
            </a:r>
          </a:p>
        </p:txBody>
      </p:sp>
    </p:spTree>
    <p:extLst>
      <p:ext uri="{BB962C8B-B14F-4D97-AF65-F5344CB8AC3E}">
        <p14:creationId xmlns:p14="http://schemas.microsoft.com/office/powerpoint/2010/main" val="157898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76598AAE-3606-4E0C-255B-AFD24114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96" y="643467"/>
            <a:ext cx="4520540" cy="2248969"/>
          </a:xfrm>
          <a:prstGeom prst="rect">
            <a:avLst/>
          </a:prstGeom>
        </p:spPr>
      </p:pic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00FB61C0-DD6A-7559-9432-E10FD8FB9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99" y="624312"/>
            <a:ext cx="4548468" cy="2262863"/>
          </a:xfrm>
          <a:prstGeom prst="rect">
            <a:avLst/>
          </a:prstGeom>
        </p:spPr>
      </p:pic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123353FC-50B7-27DD-230E-1399C83A0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26" y="4678872"/>
            <a:ext cx="3386013" cy="1684540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">
            <a:extLst>
              <a:ext uri="{FF2B5EF4-FFF2-40B4-BE49-F238E27FC236}">
                <a16:creationId xmlns:a16="http://schemas.microsoft.com/office/drawing/2014/main" id="{E3C4A312-C13C-0EF9-641A-AD371D144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101" y="3792279"/>
            <a:ext cx="4756933" cy="2366574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4E49110C-B52B-31DE-60F1-408B95108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806" y="4458381"/>
            <a:ext cx="3413194" cy="16980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98EF05-BC78-4FF6-2671-57525B7617B0}"/>
              </a:ext>
            </a:extLst>
          </p:cNvPr>
          <p:cNvSpPr txBox="1"/>
          <p:nvPr/>
        </p:nvSpPr>
        <p:spPr>
          <a:xfrm>
            <a:off x="2849820" y="338491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EF748-4EAA-385F-9308-4C683072D73D}"/>
              </a:ext>
            </a:extLst>
          </p:cNvPr>
          <p:cNvSpPr txBox="1"/>
          <p:nvPr/>
        </p:nvSpPr>
        <p:spPr>
          <a:xfrm>
            <a:off x="8667918" y="27413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NH</a:t>
            </a:r>
            <a:r>
              <a:rPr lang="en-US" baseline="-2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495DF-E474-67B0-ED82-2EB5809FB128}"/>
              </a:ext>
            </a:extLst>
          </p:cNvPr>
          <p:cNvSpPr txBox="1"/>
          <p:nvPr/>
        </p:nvSpPr>
        <p:spPr>
          <a:xfrm>
            <a:off x="1519081" y="360761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6BD9B-AA12-BB74-3E88-CCF8C8F6383D}"/>
              </a:ext>
            </a:extLst>
          </p:cNvPr>
          <p:cNvSpPr txBox="1"/>
          <p:nvPr/>
        </p:nvSpPr>
        <p:spPr>
          <a:xfrm>
            <a:off x="10005152" y="350616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374A7-4697-B57B-ABA3-0EE68DDFB128}"/>
              </a:ext>
            </a:extLst>
          </p:cNvPr>
          <p:cNvSpPr txBox="1"/>
          <p:nvPr/>
        </p:nvSpPr>
        <p:spPr>
          <a:xfrm>
            <a:off x="5526599" y="3510637"/>
            <a:ext cx="8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Runoff</a:t>
            </a:r>
            <a:endParaRPr lang="en-US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4AD8F6-B02E-E8DF-ADA1-CC0B81C48467}"/>
              </a:ext>
            </a:extLst>
          </p:cNvPr>
          <p:cNvSpPr txBox="1"/>
          <p:nvPr/>
        </p:nvSpPr>
        <p:spPr>
          <a:xfrm>
            <a:off x="379983" y="153825"/>
            <a:ext cx="102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Loss rate</a:t>
            </a:r>
          </a:p>
        </p:txBody>
      </p:sp>
    </p:spTree>
    <p:extLst>
      <p:ext uri="{BB962C8B-B14F-4D97-AF65-F5344CB8AC3E}">
        <p14:creationId xmlns:p14="http://schemas.microsoft.com/office/powerpoint/2010/main" val="7484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862834-99AC-ED07-8B1B-8536ED0BC3ED}"/>
                  </a:ext>
                </a:extLst>
              </p:cNvPr>
              <p:cNvSpPr txBox="1"/>
              <p:nvPr/>
            </p:nvSpPr>
            <p:spPr>
              <a:xfrm>
                <a:off x="1502912" y="422272"/>
                <a:ext cx="1647182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862834-99AC-ED07-8B1B-8536ED0BC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912" y="422272"/>
                <a:ext cx="1647182" cy="524118"/>
              </a:xfrm>
              <a:prstGeom prst="rect">
                <a:avLst/>
              </a:prstGeom>
              <a:blipFill>
                <a:blip r:embed="rId3"/>
                <a:stretch>
                  <a:fillRect l="-3053" t="-9524" r="-229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C58ABE6A-E173-81FC-7B4B-F42C15A4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2" y="1995569"/>
            <a:ext cx="6103046" cy="25370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7F489-EA2B-5895-7E32-898BFD0C6E2A}"/>
              </a:ext>
            </a:extLst>
          </p:cNvPr>
          <p:cNvSpPr txBox="1"/>
          <p:nvPr/>
        </p:nvSpPr>
        <p:spPr>
          <a:xfrm>
            <a:off x="10070926" y="5123145"/>
            <a:ext cx="15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 et al.,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1F24B-88EB-6079-4DA4-33BE49EB1D8E}"/>
              </a:ext>
            </a:extLst>
          </p:cNvPr>
          <p:cNvSpPr txBox="1"/>
          <p:nvPr/>
        </p:nvSpPr>
        <p:spPr>
          <a:xfrm>
            <a:off x="8373954" y="1359176"/>
            <a:ext cx="13832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N, P limitation</a:t>
            </a:r>
          </a:p>
        </p:txBody>
      </p:sp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C7AC67B8-531B-D092-04BE-35D0081AF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79" y="946390"/>
            <a:ext cx="5753100" cy="2781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1CC395-BCDB-9E7E-DA95-9F82DC3C23FE}"/>
              </a:ext>
            </a:extLst>
          </p:cNvPr>
          <p:cNvSpPr txBox="1"/>
          <p:nvPr/>
        </p:nvSpPr>
        <p:spPr>
          <a:xfrm>
            <a:off x="756362" y="2488527"/>
            <a:ext cx="105958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FANv3</a:t>
            </a:r>
          </a:p>
          <a:p>
            <a:r>
              <a:rPr lang="en-US" dirty="0"/>
              <a:t>2010-2017 </a:t>
            </a:r>
          </a:p>
        </p:txBody>
      </p:sp>
      <p:pic>
        <p:nvPicPr>
          <p:cNvPr id="17" name="Picture 16" descr="A map of the world&#10;&#10;Description automatically generated">
            <a:extLst>
              <a:ext uri="{FF2B5EF4-FFF2-40B4-BE49-F238E27FC236}">
                <a16:creationId xmlns:a16="http://schemas.microsoft.com/office/drawing/2014/main" id="{1E518B93-B568-199A-5BAB-7D186A711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84" y="3710397"/>
            <a:ext cx="5724621" cy="2825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FA78-DDE9-BD6F-FCAC-B735A52524A6}"/>
              </a:ext>
            </a:extLst>
          </p:cNvPr>
          <p:cNvSpPr txBox="1"/>
          <p:nvPr/>
        </p:nvSpPr>
        <p:spPr>
          <a:xfrm>
            <a:off x="4740606" y="332743"/>
            <a:ext cx="670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Gas N loss in the boreal forest regions causes the Nitrogen limitation?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10D5F-787B-41ED-E7C3-D086960B5104}"/>
              </a:ext>
            </a:extLst>
          </p:cNvPr>
          <p:cNvSpPr txBox="1"/>
          <p:nvPr/>
        </p:nvSpPr>
        <p:spPr>
          <a:xfrm>
            <a:off x="575073" y="5391033"/>
            <a:ext cx="13982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CLM Default</a:t>
            </a:r>
          </a:p>
          <a:p>
            <a:r>
              <a:rPr lang="en-US" dirty="0"/>
              <a:t>2010-2017</a:t>
            </a:r>
          </a:p>
        </p:txBody>
      </p:sp>
    </p:spTree>
    <p:extLst>
      <p:ext uri="{BB962C8B-B14F-4D97-AF65-F5344CB8AC3E}">
        <p14:creationId xmlns:p14="http://schemas.microsoft.com/office/powerpoint/2010/main" val="65721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862834-99AC-ED07-8B1B-8536ED0BC3ED}"/>
                  </a:ext>
                </a:extLst>
              </p:cNvPr>
              <p:cNvSpPr txBox="1"/>
              <p:nvPr/>
            </p:nvSpPr>
            <p:spPr>
              <a:xfrm>
                <a:off x="1502912" y="422272"/>
                <a:ext cx="1647182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862834-99AC-ED07-8B1B-8536ED0BC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912" y="422272"/>
                <a:ext cx="1647182" cy="524118"/>
              </a:xfrm>
              <a:prstGeom prst="rect">
                <a:avLst/>
              </a:prstGeom>
              <a:blipFill>
                <a:blip r:embed="rId3"/>
                <a:stretch>
                  <a:fillRect l="-3053" t="-9524" r="-229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C58ABE6A-E173-81FC-7B4B-F42C15A4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2" y="1995569"/>
            <a:ext cx="6103046" cy="25370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7F489-EA2B-5895-7E32-898BFD0C6E2A}"/>
              </a:ext>
            </a:extLst>
          </p:cNvPr>
          <p:cNvSpPr txBox="1"/>
          <p:nvPr/>
        </p:nvSpPr>
        <p:spPr>
          <a:xfrm>
            <a:off x="10070926" y="5123145"/>
            <a:ext cx="15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 et al.,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1F24B-88EB-6079-4DA4-33BE49EB1D8E}"/>
              </a:ext>
            </a:extLst>
          </p:cNvPr>
          <p:cNvSpPr txBox="1"/>
          <p:nvPr/>
        </p:nvSpPr>
        <p:spPr>
          <a:xfrm>
            <a:off x="8373954" y="1359176"/>
            <a:ext cx="13832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N, P limitation</a:t>
            </a:r>
          </a:p>
        </p:txBody>
      </p:sp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C7AC67B8-531B-D092-04BE-35D0081AF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79" y="946390"/>
            <a:ext cx="5753100" cy="2781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1CC395-BCDB-9E7E-DA95-9F82DC3C23FE}"/>
              </a:ext>
            </a:extLst>
          </p:cNvPr>
          <p:cNvSpPr txBox="1"/>
          <p:nvPr/>
        </p:nvSpPr>
        <p:spPr>
          <a:xfrm>
            <a:off x="756362" y="2488527"/>
            <a:ext cx="105958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FANv3</a:t>
            </a:r>
          </a:p>
          <a:p>
            <a:r>
              <a:rPr lang="en-US" dirty="0"/>
              <a:t>2010-2017 </a:t>
            </a:r>
          </a:p>
        </p:txBody>
      </p:sp>
      <p:pic>
        <p:nvPicPr>
          <p:cNvPr id="17" name="Picture 16" descr="A map of the world&#10;&#10;Description automatically generated">
            <a:extLst>
              <a:ext uri="{FF2B5EF4-FFF2-40B4-BE49-F238E27FC236}">
                <a16:creationId xmlns:a16="http://schemas.microsoft.com/office/drawing/2014/main" id="{1E518B93-B568-199A-5BAB-7D186A711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84" y="3710397"/>
            <a:ext cx="5724621" cy="2825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FA78-DDE9-BD6F-FCAC-B735A52524A6}"/>
              </a:ext>
            </a:extLst>
          </p:cNvPr>
          <p:cNvSpPr txBox="1"/>
          <p:nvPr/>
        </p:nvSpPr>
        <p:spPr>
          <a:xfrm>
            <a:off x="4740606" y="332743"/>
            <a:ext cx="670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Gas N loss in the boreal forest regions causes the Nitrogen limitation?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10D5F-787B-41ED-E7C3-D086960B5104}"/>
              </a:ext>
            </a:extLst>
          </p:cNvPr>
          <p:cNvSpPr txBox="1"/>
          <p:nvPr/>
        </p:nvSpPr>
        <p:spPr>
          <a:xfrm>
            <a:off x="575073" y="5391033"/>
            <a:ext cx="13982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CLM Default</a:t>
            </a:r>
          </a:p>
          <a:p>
            <a:r>
              <a:rPr lang="en-US" dirty="0"/>
              <a:t>2010-2017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90E6C9-2279-5395-B917-BE6E0E835242}"/>
              </a:ext>
            </a:extLst>
          </p:cNvPr>
          <p:cNvSpPr/>
          <p:nvPr/>
        </p:nvSpPr>
        <p:spPr>
          <a:xfrm>
            <a:off x="3169429" y="1359176"/>
            <a:ext cx="914400" cy="416461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8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3526-E8A8-E96D-0105-B3889323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518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226E-4696-2E52-874C-3B725D9B1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7502" cy="4351338"/>
          </a:xfrm>
        </p:spPr>
        <p:txBody>
          <a:bodyPr/>
          <a:lstStyle/>
          <a:p>
            <a:r>
              <a:rPr lang="en-US" dirty="0"/>
              <a:t>FANv3 development, coupled FANv3 with CLM</a:t>
            </a:r>
          </a:p>
          <a:p>
            <a:r>
              <a:rPr lang="en-US" dirty="0"/>
              <a:t>Corrected Diffusion in CLM to produce ‘realistic emissions’</a:t>
            </a:r>
          </a:p>
          <a:p>
            <a:r>
              <a:rPr lang="en-US" dirty="0"/>
              <a:t>Implemented conservative land use change scheme into FAN.</a:t>
            </a:r>
          </a:p>
          <a:p>
            <a:endParaRPr lang="en-US" dirty="0"/>
          </a:p>
          <a:p>
            <a:r>
              <a:rPr lang="en-US" dirty="0"/>
              <a:t>Reactive N emission dominated by NH</a:t>
            </a:r>
            <a:r>
              <a:rPr lang="en-US" baseline="-25000" dirty="0"/>
              <a:t>3</a:t>
            </a:r>
            <a:r>
              <a:rPr lang="en-US" dirty="0"/>
              <a:t> (not simulated in most models)</a:t>
            </a:r>
          </a:p>
          <a:p>
            <a:r>
              <a:rPr lang="en-US" dirty="0"/>
              <a:t>Most of NO comes from denitrification (53%).</a:t>
            </a:r>
          </a:p>
          <a:p>
            <a:r>
              <a:rPr lang="en-US" dirty="0"/>
              <a:t>Likely too much N</a:t>
            </a:r>
            <a:r>
              <a:rPr lang="en-US" baseline="-25000" dirty="0"/>
              <a:t>2</a:t>
            </a:r>
            <a:r>
              <a:rPr lang="en-US" dirty="0"/>
              <a:t>O from nitrification (39%).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1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3526-E8A8-E96D-0105-B3889323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518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226E-4696-2E52-874C-3B725D9B1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7502" cy="4351338"/>
          </a:xfrm>
        </p:spPr>
        <p:txBody>
          <a:bodyPr/>
          <a:lstStyle/>
          <a:p>
            <a:r>
              <a:rPr lang="en-US" dirty="0"/>
              <a:t>Most of NO comes from denitrification (53%).</a:t>
            </a:r>
          </a:p>
          <a:p>
            <a:r>
              <a:rPr lang="en-US" b="1" dirty="0">
                <a:solidFill>
                  <a:srgbClr val="FF0000"/>
                </a:solidFill>
              </a:rPr>
              <a:t>Likely too much N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O from nitrification </a:t>
            </a:r>
            <a:r>
              <a:rPr lang="en-US" dirty="0"/>
              <a:t>(39%).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F46FF3E6-6DE5-6711-CA3E-FF1746DE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38" y="3039319"/>
            <a:ext cx="5749447" cy="1899116"/>
          </a:xfrm>
          <a:prstGeom prst="rect">
            <a:avLst/>
          </a:prstGeom>
        </p:spPr>
      </p:pic>
      <p:pic>
        <p:nvPicPr>
          <p:cNvPr id="7" name="Picture 6" descr="A close-up of text&#10;&#10;Description automatically generated with low confidence">
            <a:extLst>
              <a:ext uri="{FF2B5EF4-FFF2-40B4-BE49-F238E27FC236}">
                <a16:creationId xmlns:a16="http://schemas.microsoft.com/office/drawing/2014/main" id="{E2F7509C-91CC-8BE9-8F23-B63B42C0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38" y="5254347"/>
            <a:ext cx="7772400" cy="12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89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C114-5834-4270-3043-DAE31D16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47710-B56E-2BD4-5901-BB9D2F305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Fine-tune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CLM </a:t>
            </a:r>
          </a:p>
          <a:p>
            <a:r>
              <a:rPr lang="en-US" dirty="0"/>
              <a:t>Force the NO and N2O emissions into the right processes.</a:t>
            </a:r>
          </a:p>
          <a:p>
            <a:r>
              <a:rPr lang="en-US" dirty="0"/>
              <a:t>Plant uptake of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  <a:r>
              <a:rPr lang="en-US" dirty="0"/>
              <a:t> and 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 </a:t>
            </a:r>
          </a:p>
          <a:p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 immobilization rate.</a:t>
            </a:r>
          </a:p>
        </p:txBody>
      </p:sp>
    </p:spTree>
    <p:extLst>
      <p:ext uri="{BB962C8B-B14F-4D97-AF65-F5344CB8AC3E}">
        <p14:creationId xmlns:p14="http://schemas.microsoft.com/office/powerpoint/2010/main" val="99891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609F-D7DA-ABCD-F13A-D7475389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9106F-2EE0-5466-103E-D5C68A0B7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05807" cy="4351338"/>
          </a:xfrm>
        </p:spPr>
        <p:txBody>
          <a:bodyPr/>
          <a:lstStyle/>
          <a:p>
            <a:r>
              <a:rPr lang="en-US" dirty="0"/>
              <a:t>NO, N</a:t>
            </a:r>
            <a:r>
              <a:rPr lang="en-US" baseline="-25000" dirty="0"/>
              <a:t>2</a:t>
            </a:r>
            <a:r>
              <a:rPr lang="en-US" dirty="0"/>
              <a:t>O emission is an important way of agricultural nitrogen loss.</a:t>
            </a:r>
          </a:p>
          <a:p>
            <a:r>
              <a:rPr lang="en-US" dirty="0"/>
              <a:t>NO emissions produce O</a:t>
            </a:r>
            <a:r>
              <a:rPr lang="en-US" baseline="-25000" dirty="0"/>
              <a:t>3</a:t>
            </a:r>
            <a:r>
              <a:rPr lang="en-US" dirty="0"/>
              <a:t>, and O</a:t>
            </a:r>
            <a:r>
              <a:rPr lang="en-US" baseline="-25000" dirty="0"/>
              <a:t>3</a:t>
            </a:r>
            <a:r>
              <a:rPr lang="en-US" dirty="0"/>
              <a:t> can damage plants (</a:t>
            </a:r>
            <a:r>
              <a:rPr lang="en-US" dirty="0">
                <a:solidFill>
                  <a:srgbClr val="FF0000"/>
                </a:solidFill>
              </a:rPr>
              <a:t>&gt;40 ppb</a:t>
            </a:r>
            <a:r>
              <a:rPr lang="en-US" dirty="0"/>
              <a:t>).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O is the third most important greenhouse gas.</a:t>
            </a:r>
          </a:p>
          <a:p>
            <a:r>
              <a:rPr lang="en-US" dirty="0"/>
              <a:t>Statistical and regression model has limited ability to project future NO emission.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Manure application changes with winter crop can cut nitrogen loss, boost profits">
            <a:extLst>
              <a:ext uri="{FF2B5EF4-FFF2-40B4-BE49-F238E27FC236}">
                <a16:creationId xmlns:a16="http://schemas.microsoft.com/office/drawing/2014/main" id="{CC3662F4-17EB-F580-B645-1FFCC604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68" y="879697"/>
            <a:ext cx="3470745" cy="28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snap bean plant exposed to clean air (left) is healthy, while a plant exposed to ozone (right) is showing injury.">
            <a:extLst>
              <a:ext uri="{FF2B5EF4-FFF2-40B4-BE49-F238E27FC236}">
                <a16:creationId xmlns:a16="http://schemas.microsoft.com/office/drawing/2014/main" id="{09107536-104A-A982-6E1C-F7B4B9972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24" y="3961016"/>
            <a:ext cx="3159200" cy="237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37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3C86-A7B5-3472-22F7-CA7FAE8B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Evaluate budget against mesocosm measurements (Steven Hall, ISU)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6B9E0-DEA1-DBE6-00AA-DE9E0A9A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Soil water, temperature measurements.</a:t>
            </a:r>
          </a:p>
          <a:p>
            <a:r>
              <a:rPr lang="en-US" dirty="0"/>
              <a:t>Fertilization, NO, N</a:t>
            </a:r>
            <a:r>
              <a:rPr lang="en-US" baseline="-25000" dirty="0"/>
              <a:t>2</a:t>
            </a:r>
            <a:r>
              <a:rPr lang="en-US" dirty="0"/>
              <a:t>O, leaching, crop uptake.</a:t>
            </a:r>
          </a:p>
          <a:p>
            <a:r>
              <a:rPr lang="en-US" dirty="0"/>
              <a:t>What parameters to tune?</a:t>
            </a:r>
          </a:p>
        </p:txBody>
      </p:sp>
      <p:pic>
        <p:nvPicPr>
          <p:cNvPr id="9" name="Picture 8" descr="A picture containing ground, outdoor, plant, soil&#10;&#10;Description automatically generated">
            <a:extLst>
              <a:ext uri="{FF2B5EF4-FFF2-40B4-BE49-F238E27FC236}">
                <a16:creationId xmlns:a16="http://schemas.microsoft.com/office/drawing/2014/main" id="{9AF0E61A-142D-8448-24ED-4E9538900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35" y="3550426"/>
            <a:ext cx="4622800" cy="2942449"/>
          </a:xfrm>
          <a:prstGeom prst="rect">
            <a:avLst/>
          </a:prstGeom>
        </p:spPr>
      </p:pic>
      <p:pic>
        <p:nvPicPr>
          <p:cNvPr id="11" name="Picture 10" descr="A picture containing outdoor, vehicle, land vehicle, ground&#10;&#10;Description automatically generated">
            <a:extLst>
              <a:ext uri="{FF2B5EF4-FFF2-40B4-BE49-F238E27FC236}">
                <a16:creationId xmlns:a16="http://schemas.microsoft.com/office/drawing/2014/main" id="{FFB4F8CC-905C-99CF-67DF-D648A3C56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37" y="3030278"/>
            <a:ext cx="3449606" cy="36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46E0-6D3C-7F36-9B96-FE4D5C14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14C81-4BCC-4074-2879-13600AA02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interactions between CLM and FAN.</a:t>
            </a:r>
          </a:p>
          <a:p>
            <a:pPr marL="0" indent="0">
              <a:buNone/>
            </a:pPr>
            <a:r>
              <a:rPr lang="en-US" i="1" dirty="0"/>
              <a:t>   Nitrogen</a:t>
            </a:r>
            <a:r>
              <a:rPr lang="en-US" dirty="0"/>
              <a:t> </a:t>
            </a:r>
            <a:r>
              <a:rPr lang="en-US" i="1" dirty="0"/>
              <a:t>deposition goes through FAN first;  Canopy capture of NH</a:t>
            </a:r>
            <a:r>
              <a:rPr lang="en-US" i="1" baseline="-25000" dirty="0"/>
              <a:t>3</a:t>
            </a:r>
            <a:r>
              <a:rPr lang="en-US" i="1" dirty="0"/>
              <a:t>.</a:t>
            </a:r>
            <a:endParaRPr lang="en-US" dirty="0"/>
          </a:p>
          <a:p>
            <a:r>
              <a:rPr lang="en-US" dirty="0"/>
              <a:t>Test </a:t>
            </a:r>
            <a:r>
              <a:rPr lang="en-US" altLang="zh-CN" dirty="0"/>
              <a:t>different</a:t>
            </a:r>
            <a:r>
              <a:rPr lang="en-US" dirty="0"/>
              <a:t> climate scenarios to project future </a:t>
            </a:r>
            <a:r>
              <a:rPr lang="en-US" altLang="zh-CN" dirty="0"/>
              <a:t>emissions</a:t>
            </a:r>
            <a:r>
              <a:rPr lang="en-US" dirty="0"/>
              <a:t>. </a:t>
            </a:r>
          </a:p>
          <a:p>
            <a:r>
              <a:rPr lang="en-US" dirty="0"/>
              <a:t>Couple with CAM</a:t>
            </a:r>
            <a:r>
              <a:rPr lang="en-US"/>
              <a:t>, O</a:t>
            </a:r>
            <a:r>
              <a:rPr lang="en-US" baseline="-25000"/>
              <a:t>3</a:t>
            </a:r>
            <a:r>
              <a:rPr lang="en-US"/>
              <a:t> </a:t>
            </a:r>
            <a:r>
              <a:rPr lang="en-US" dirty="0"/>
              <a:t>simulation, </a:t>
            </a:r>
            <a:r>
              <a:rPr lang="en-US" altLang="zh-CN" dirty="0"/>
              <a:t>and </a:t>
            </a:r>
            <a:r>
              <a:rPr lang="en-US" dirty="0"/>
              <a:t>crop destruction.  </a:t>
            </a:r>
          </a:p>
        </p:txBody>
      </p:sp>
    </p:spTree>
    <p:extLst>
      <p:ext uri="{BB962C8B-B14F-4D97-AF65-F5344CB8AC3E}">
        <p14:creationId xmlns:p14="http://schemas.microsoft.com/office/powerpoint/2010/main" val="263738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86D00-F754-B9E9-4314-4CB89B2E5AC0}"/>
              </a:ext>
            </a:extLst>
          </p:cNvPr>
          <p:cNvSpPr/>
          <p:nvPr/>
        </p:nvSpPr>
        <p:spPr>
          <a:xfrm>
            <a:off x="2471738" y="2354448"/>
            <a:ext cx="7058025" cy="1052955"/>
          </a:xfrm>
          <a:prstGeom prst="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5FACED-88F6-FFAB-007B-DAF9DBFE68BB}"/>
              </a:ext>
            </a:extLst>
          </p:cNvPr>
          <p:cNvSpPr/>
          <p:nvPr/>
        </p:nvSpPr>
        <p:spPr>
          <a:xfrm>
            <a:off x="2471738" y="3572540"/>
            <a:ext cx="7058025" cy="3052329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2ACEE-4855-B9ED-7E83-30AB5B4F4F1E}"/>
              </a:ext>
            </a:extLst>
          </p:cNvPr>
          <p:cNvSpPr txBox="1"/>
          <p:nvPr/>
        </p:nvSpPr>
        <p:spPr>
          <a:xfrm>
            <a:off x="9782997" y="269518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FAN (2cm)</a:t>
            </a:r>
            <a:endParaRPr lang="en-CN" sz="1800" b="1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379413-83CB-0137-506E-DACA20042473}"/>
              </a:ext>
            </a:extLst>
          </p:cNvPr>
          <p:cNvCxnSpPr>
            <a:cxnSpLocks/>
          </p:cNvCxnSpPr>
          <p:nvPr/>
        </p:nvCxnSpPr>
        <p:spPr>
          <a:xfrm>
            <a:off x="3285101" y="3191540"/>
            <a:ext cx="0" cy="140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FD68E1-D1B6-8E6C-DEDF-411C34A01B03}"/>
              </a:ext>
            </a:extLst>
          </p:cNvPr>
          <p:cNvCxnSpPr>
            <a:cxnSpLocks/>
          </p:cNvCxnSpPr>
          <p:nvPr/>
        </p:nvCxnSpPr>
        <p:spPr>
          <a:xfrm>
            <a:off x="6000750" y="3096625"/>
            <a:ext cx="0" cy="150054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3A60F4-5B29-2228-355C-278C5F1C21F6}"/>
              </a:ext>
            </a:extLst>
          </p:cNvPr>
          <p:cNvCxnSpPr>
            <a:cxnSpLocks/>
          </p:cNvCxnSpPr>
          <p:nvPr/>
        </p:nvCxnSpPr>
        <p:spPr>
          <a:xfrm flipV="1">
            <a:off x="3508744" y="1575390"/>
            <a:ext cx="0" cy="1161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48514A-A884-0D42-E16D-674576ACDED5}"/>
              </a:ext>
            </a:extLst>
          </p:cNvPr>
          <p:cNvCxnSpPr>
            <a:cxnSpLocks/>
          </p:cNvCxnSpPr>
          <p:nvPr/>
        </p:nvCxnSpPr>
        <p:spPr>
          <a:xfrm flipV="1">
            <a:off x="7815757" y="1315959"/>
            <a:ext cx="13570" cy="14196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5CA279-AF76-BA9E-F329-70DD46DC78FB}"/>
              </a:ext>
            </a:extLst>
          </p:cNvPr>
          <p:cNvCxnSpPr>
            <a:cxnSpLocks/>
          </p:cNvCxnSpPr>
          <p:nvPr/>
        </p:nvCxnSpPr>
        <p:spPr>
          <a:xfrm flipV="1">
            <a:off x="4586175" y="1520476"/>
            <a:ext cx="0" cy="12237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C9DE330-670D-5CE3-0461-7A3BC9311044}"/>
              </a:ext>
            </a:extLst>
          </p:cNvPr>
          <p:cNvSpPr txBox="1"/>
          <p:nvPr/>
        </p:nvSpPr>
        <p:spPr>
          <a:xfrm>
            <a:off x="5685587" y="2680896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NO</a:t>
            </a:r>
            <a:r>
              <a:rPr lang="en-CN" baseline="-25000"/>
              <a:t>3</a:t>
            </a:r>
            <a:r>
              <a:rPr lang="en-CN" baseline="30000"/>
              <a:t>-</a:t>
            </a:r>
            <a:endParaRPr lang="en-CN" baseline="30000" dirty="0"/>
          </a:p>
        </p:txBody>
      </p:sp>
      <p:pic>
        <p:nvPicPr>
          <p:cNvPr id="46" name="Graphic 45" descr="Arrow Right with solid fill">
            <a:extLst>
              <a:ext uri="{FF2B5EF4-FFF2-40B4-BE49-F238E27FC236}">
                <a16:creationId xmlns:a16="http://schemas.microsoft.com/office/drawing/2014/main" id="{B7E2959E-5344-1F85-C667-00B77024B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7590" y="2396247"/>
            <a:ext cx="1416285" cy="914400"/>
          </a:xfrm>
          <a:prstGeom prst="rect">
            <a:avLst/>
          </a:prstGeom>
        </p:spPr>
      </p:pic>
      <p:pic>
        <p:nvPicPr>
          <p:cNvPr id="47" name="Graphic 46" descr="Arrow Right with solid fill">
            <a:extLst>
              <a:ext uri="{FF2B5EF4-FFF2-40B4-BE49-F238E27FC236}">
                <a16:creationId xmlns:a16="http://schemas.microsoft.com/office/drawing/2014/main" id="{4A51661E-CEAE-BE92-9E82-9EF2C54B1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6652" y="2373219"/>
            <a:ext cx="2097469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3ED6812-5093-92ED-E480-25CDB47BB694}"/>
              </a:ext>
            </a:extLst>
          </p:cNvPr>
          <p:cNvSpPr txBox="1"/>
          <p:nvPr/>
        </p:nvSpPr>
        <p:spPr>
          <a:xfrm>
            <a:off x="3276096" y="119711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EE6267-4EA5-D5D6-F81E-0B959974879B}"/>
              </a:ext>
            </a:extLst>
          </p:cNvPr>
          <p:cNvSpPr txBox="1"/>
          <p:nvPr/>
        </p:nvSpPr>
        <p:spPr>
          <a:xfrm>
            <a:off x="1900015" y="113830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Fertilization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74458F-F730-165C-A5FC-91156700CDE3}"/>
              </a:ext>
            </a:extLst>
          </p:cNvPr>
          <p:cNvSpPr txBox="1"/>
          <p:nvPr/>
        </p:nvSpPr>
        <p:spPr>
          <a:xfrm>
            <a:off x="2651055" y="2696259"/>
            <a:ext cx="12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TAN (NH</a:t>
            </a:r>
            <a:r>
              <a:rPr lang="en-CN" baseline="-25000" dirty="0"/>
              <a:t>4</a:t>
            </a:r>
            <a:r>
              <a:rPr lang="en-CN" baseline="30000" dirty="0"/>
              <a:t>+</a:t>
            </a:r>
            <a:r>
              <a:rPr lang="en-CN" dirty="0"/>
              <a:t>)</a:t>
            </a:r>
            <a:endParaRPr lang="en-CN" baseline="30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3D6291-D1EF-F7F6-BDFC-7D82FC2A8538}"/>
              </a:ext>
            </a:extLst>
          </p:cNvPr>
          <p:cNvSpPr txBox="1"/>
          <p:nvPr/>
        </p:nvSpPr>
        <p:spPr>
          <a:xfrm>
            <a:off x="4129193" y="116577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NO, N</a:t>
            </a:r>
            <a:r>
              <a:rPr lang="en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6076FF-8262-8B84-D7F6-8193E28190D0}"/>
              </a:ext>
            </a:extLst>
          </p:cNvPr>
          <p:cNvSpPr txBox="1"/>
          <p:nvPr/>
        </p:nvSpPr>
        <p:spPr>
          <a:xfrm>
            <a:off x="7390735" y="91915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NO, N</a:t>
            </a:r>
            <a:r>
              <a:rPr lang="en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1C3DCE-B3DF-C449-495C-03616A50E997}"/>
              </a:ext>
            </a:extLst>
          </p:cNvPr>
          <p:cNvSpPr txBox="1"/>
          <p:nvPr/>
        </p:nvSpPr>
        <p:spPr>
          <a:xfrm>
            <a:off x="5356856" y="84443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Fertilization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Graphic 62" descr="Arrow Right with solid fill">
            <a:extLst>
              <a:ext uri="{FF2B5EF4-FFF2-40B4-BE49-F238E27FC236}">
                <a16:creationId xmlns:a16="http://schemas.microsoft.com/office/drawing/2014/main" id="{8640728F-9D5B-29CD-0834-2C35D91B0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5267438" y="1457245"/>
            <a:ext cx="1447364" cy="927107"/>
          </a:xfrm>
          <a:prstGeom prst="rect">
            <a:avLst/>
          </a:prstGeom>
        </p:spPr>
      </p:pic>
      <p:pic>
        <p:nvPicPr>
          <p:cNvPr id="64" name="Graphic 63" descr="Arrow Right with solid fill">
            <a:extLst>
              <a:ext uri="{FF2B5EF4-FFF2-40B4-BE49-F238E27FC236}">
                <a16:creationId xmlns:a16="http://schemas.microsoft.com/office/drawing/2014/main" id="{075E653D-F8E7-AC3D-FB5D-BD76DEB89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127011" y="1608271"/>
            <a:ext cx="1329890" cy="9271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1827A8F-BBEB-931F-4EEA-78F17AC750EB}"/>
              </a:ext>
            </a:extLst>
          </p:cNvPr>
          <p:cNvSpPr txBox="1"/>
          <p:nvPr/>
        </p:nvSpPr>
        <p:spPr>
          <a:xfrm>
            <a:off x="4114022" y="293528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Nitrification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0A8727-6CF8-5749-C728-B0996940536F}"/>
              </a:ext>
            </a:extLst>
          </p:cNvPr>
          <p:cNvSpPr txBox="1"/>
          <p:nvPr/>
        </p:nvSpPr>
        <p:spPr>
          <a:xfrm>
            <a:off x="6803954" y="297817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Denitrification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Graphic 66" descr="Arrow Right with solid fill">
            <a:extLst>
              <a:ext uri="{FF2B5EF4-FFF2-40B4-BE49-F238E27FC236}">
                <a16:creationId xmlns:a16="http://schemas.microsoft.com/office/drawing/2014/main" id="{91C655F3-A297-73D9-9B98-C287A06DA9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36396" y="2026374"/>
            <a:ext cx="934699" cy="48680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08EC96D-1957-E3A5-69A5-2B973E3CAB1C}"/>
              </a:ext>
            </a:extLst>
          </p:cNvPr>
          <p:cNvSpPr txBox="1"/>
          <p:nvPr/>
        </p:nvSpPr>
        <p:spPr>
          <a:xfrm>
            <a:off x="8894017" y="1717882"/>
            <a:ext cx="1597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Runoff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46405C-686A-4620-A3DA-C1007C645422}"/>
              </a:ext>
            </a:extLst>
          </p:cNvPr>
          <p:cNvSpPr txBox="1"/>
          <p:nvPr/>
        </p:nvSpPr>
        <p:spPr>
          <a:xfrm>
            <a:off x="9106465" y="3599079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ub-surface Runoff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07EFCB-0A36-85D4-9BAF-5A04EF18B7D0}"/>
              </a:ext>
            </a:extLst>
          </p:cNvPr>
          <p:cNvSpPr txBox="1"/>
          <p:nvPr/>
        </p:nvSpPr>
        <p:spPr>
          <a:xfrm>
            <a:off x="8494901" y="266130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</a:t>
            </a:r>
            <a:r>
              <a:rPr lang="en-CN" baseline="-250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F98D16-459D-51F6-19D4-2898543135ED}"/>
              </a:ext>
            </a:extLst>
          </p:cNvPr>
          <p:cNvSpPr txBox="1"/>
          <p:nvPr/>
        </p:nvSpPr>
        <p:spPr>
          <a:xfrm>
            <a:off x="2594700" y="484384"/>
            <a:ext cx="9975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N" sz="2400" b="1" dirty="0">
                <a:solidFill>
                  <a:schemeClr val="accent1"/>
                </a:solidFill>
              </a:rPr>
              <a:t>FANv2</a:t>
            </a:r>
            <a:endParaRPr lang="en-CN" sz="2400" b="1" baseline="30000" dirty="0">
              <a:solidFill>
                <a:schemeClr val="accent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D48590-47D4-B0FF-3E61-B8E7F4F994F2}"/>
              </a:ext>
            </a:extLst>
          </p:cNvPr>
          <p:cNvSpPr txBox="1"/>
          <p:nvPr/>
        </p:nvSpPr>
        <p:spPr>
          <a:xfrm>
            <a:off x="6230476" y="233131"/>
            <a:ext cx="99758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N" sz="2400" b="1" dirty="0">
                <a:solidFill>
                  <a:srgbClr val="00B050"/>
                </a:solidFill>
              </a:rPr>
              <a:t>FANv3</a:t>
            </a:r>
            <a:endParaRPr lang="en-CN" sz="2400" b="1" baseline="30000" dirty="0">
              <a:solidFill>
                <a:srgbClr val="00B05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F83739-9DA9-9727-44CF-151D8B23BBFE}"/>
              </a:ext>
            </a:extLst>
          </p:cNvPr>
          <p:cNvSpPr txBox="1"/>
          <p:nvPr/>
        </p:nvSpPr>
        <p:spPr>
          <a:xfrm>
            <a:off x="9709457" y="501559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sym typeface="Symbol" pitchFamily="2" charset="2"/>
              </a:rPr>
              <a:t>CLM</a:t>
            </a:r>
            <a:endParaRPr lang="en-CN" sz="18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7610DAA-4F4F-A60F-B15D-B3AA21D4F474}"/>
              </a:ext>
            </a:extLst>
          </p:cNvPr>
          <p:cNvCxnSpPr>
            <a:cxnSpLocks/>
          </p:cNvCxnSpPr>
          <p:nvPr/>
        </p:nvCxnSpPr>
        <p:spPr>
          <a:xfrm>
            <a:off x="3850238" y="2855302"/>
            <a:ext cx="4880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47F9F9C-15A1-0695-8072-26C1C1DD0CCC}"/>
              </a:ext>
            </a:extLst>
          </p:cNvPr>
          <p:cNvCxnSpPr>
            <a:cxnSpLocks/>
          </p:cNvCxnSpPr>
          <p:nvPr/>
        </p:nvCxnSpPr>
        <p:spPr>
          <a:xfrm flipV="1">
            <a:off x="3413657" y="3162845"/>
            <a:ext cx="0" cy="14056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EDE06D-2A30-8293-164A-15667D223886}"/>
              </a:ext>
            </a:extLst>
          </p:cNvPr>
          <p:cNvSpPr txBox="1"/>
          <p:nvPr/>
        </p:nvSpPr>
        <p:spPr>
          <a:xfrm>
            <a:off x="3463033" y="3617360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Upward d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iffusion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C7FFE-4048-1980-2E3D-7330250EEBD1}"/>
              </a:ext>
            </a:extLst>
          </p:cNvPr>
          <p:cNvSpPr txBox="1"/>
          <p:nvPr/>
        </p:nvSpPr>
        <p:spPr>
          <a:xfrm>
            <a:off x="6123381" y="3580903"/>
            <a:ext cx="20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Downward d</a:t>
            </a:r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iffusion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32D24CC-0F67-BB21-5B69-5BE0A1E665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70037" y="1322635"/>
            <a:ext cx="932709" cy="928254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F26B212-685E-03CB-60D4-418512B6D7EE}"/>
              </a:ext>
            </a:extLst>
          </p:cNvPr>
          <p:cNvSpPr txBox="1"/>
          <p:nvPr/>
        </p:nvSpPr>
        <p:spPr>
          <a:xfrm>
            <a:off x="6167068" y="1425493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Canopy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2C77527-18B6-5A6A-15DB-898D7178844E}"/>
              </a:ext>
            </a:extLst>
          </p:cNvPr>
          <p:cNvCxnSpPr>
            <a:cxnSpLocks/>
          </p:cNvCxnSpPr>
          <p:nvPr/>
        </p:nvCxnSpPr>
        <p:spPr>
          <a:xfrm rot="5400000">
            <a:off x="3701417" y="1660228"/>
            <a:ext cx="794516" cy="544277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6DEED6-1491-1D35-3125-012D80B0E9A6}"/>
              </a:ext>
            </a:extLst>
          </p:cNvPr>
          <p:cNvSpPr txBox="1"/>
          <p:nvPr/>
        </p:nvSpPr>
        <p:spPr>
          <a:xfrm>
            <a:off x="3086472" y="4527968"/>
            <a:ext cx="72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NH</a:t>
            </a:r>
            <a:r>
              <a:rPr lang="en-CN" baseline="-25000"/>
              <a:t>4</a:t>
            </a:r>
            <a:r>
              <a:rPr lang="en-CN" baseline="30000"/>
              <a:t>+</a:t>
            </a:r>
            <a:endParaRPr lang="en-CN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4F17-FD6D-AF79-42E3-B3C1C745925B}"/>
              </a:ext>
            </a:extLst>
          </p:cNvPr>
          <p:cNvSpPr txBox="1"/>
          <p:nvPr/>
        </p:nvSpPr>
        <p:spPr>
          <a:xfrm>
            <a:off x="5799483" y="452298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NO</a:t>
            </a:r>
            <a:r>
              <a:rPr lang="en-CN" baseline="-25000"/>
              <a:t>3</a:t>
            </a:r>
            <a:r>
              <a:rPr lang="en-CN" baseline="30000"/>
              <a:t>-</a:t>
            </a:r>
            <a:endParaRPr lang="en-CN" baseline="30000" dirty="0"/>
          </a:p>
        </p:txBody>
      </p:sp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295B479D-92DF-2624-4D68-54EB417606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5523" y="4237546"/>
            <a:ext cx="2009543" cy="914400"/>
          </a:xfrm>
          <a:prstGeom prst="rect">
            <a:avLst/>
          </a:prstGeom>
        </p:spPr>
      </p:pic>
      <p:pic>
        <p:nvPicPr>
          <p:cNvPr id="16" name="Graphic 15" descr="Arrow Right with solid fill">
            <a:extLst>
              <a:ext uri="{FF2B5EF4-FFF2-40B4-BE49-F238E27FC236}">
                <a16:creationId xmlns:a16="http://schemas.microsoft.com/office/drawing/2014/main" id="{AE810A88-A368-544B-639A-1FA8DD95C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15923" y="4209565"/>
            <a:ext cx="2222277" cy="914400"/>
          </a:xfrm>
          <a:prstGeom prst="rect">
            <a:avLst/>
          </a:prstGeom>
        </p:spPr>
      </p:pic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8DFEAAB0-DD43-F056-EC44-B9AF55B0E4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81470" y="3749142"/>
            <a:ext cx="934699" cy="4868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44236B-4675-868F-9B4F-8360DDFF8F0F}"/>
              </a:ext>
            </a:extLst>
          </p:cNvPr>
          <p:cNvSpPr txBox="1"/>
          <p:nvPr/>
        </p:nvSpPr>
        <p:spPr>
          <a:xfrm>
            <a:off x="8315623" y="4507416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</a:t>
            </a:r>
            <a:r>
              <a:rPr lang="en-CN" baseline="-2500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F441D-F84D-07EB-F2F2-EB4CBF2A7668}"/>
              </a:ext>
            </a:extLst>
          </p:cNvPr>
          <p:cNvSpPr txBox="1"/>
          <p:nvPr/>
        </p:nvSpPr>
        <p:spPr>
          <a:xfrm>
            <a:off x="3914553" y="43227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Nitrification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DB916-FF53-0F13-D0F7-AEA9043B7E89}"/>
              </a:ext>
            </a:extLst>
          </p:cNvPr>
          <p:cNvSpPr txBox="1"/>
          <p:nvPr/>
        </p:nvSpPr>
        <p:spPr>
          <a:xfrm>
            <a:off x="6406302" y="434208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Denitrification</a:t>
            </a:r>
            <a:endParaRPr lang="en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Graphic 29" descr="Arrow Right with solid fill">
            <a:extLst>
              <a:ext uri="{FF2B5EF4-FFF2-40B4-BE49-F238E27FC236}">
                <a16:creationId xmlns:a16="http://schemas.microsoft.com/office/drawing/2014/main" id="{6344495C-67AA-1099-C053-A04BC796382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45504" y="1891737"/>
            <a:ext cx="934699" cy="4868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DE2CA3-0976-0096-99F5-FF6E0A76B30F}"/>
              </a:ext>
            </a:extLst>
          </p:cNvPr>
          <p:cNvSpPr txBox="1"/>
          <p:nvPr/>
        </p:nvSpPr>
        <p:spPr>
          <a:xfrm>
            <a:off x="3055291" y="6024953"/>
            <a:ext cx="72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Litter</a:t>
            </a:r>
            <a:endParaRPr lang="en-CN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0434FB-DB40-C118-360C-8FC31A50CBE4}"/>
              </a:ext>
            </a:extLst>
          </p:cNvPr>
          <p:cNvSpPr txBox="1"/>
          <p:nvPr/>
        </p:nvSpPr>
        <p:spPr>
          <a:xfrm>
            <a:off x="5535845" y="5995814"/>
            <a:ext cx="131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 Organic</a:t>
            </a:r>
            <a:endParaRPr lang="en-CN" baseline="30000" dirty="0"/>
          </a:p>
        </p:txBody>
      </p:sp>
      <p:pic>
        <p:nvPicPr>
          <p:cNvPr id="32" name="Graphic 31" descr="Arrow Right with solid fill">
            <a:extLst>
              <a:ext uri="{FF2B5EF4-FFF2-40B4-BE49-F238E27FC236}">
                <a16:creationId xmlns:a16="http://schemas.microsoft.com/office/drawing/2014/main" id="{2320687E-0781-9709-A071-81370396F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560965">
            <a:off x="3233240" y="4978037"/>
            <a:ext cx="2662496" cy="914400"/>
          </a:xfrm>
          <a:prstGeom prst="rect">
            <a:avLst/>
          </a:prstGeom>
        </p:spPr>
      </p:pic>
      <p:pic>
        <p:nvPicPr>
          <p:cNvPr id="36" name="Graphic 35" descr="Arrow Right with solid fill">
            <a:extLst>
              <a:ext uri="{FF2B5EF4-FFF2-40B4-BE49-F238E27FC236}">
                <a16:creationId xmlns:a16="http://schemas.microsoft.com/office/drawing/2014/main" id="{3FDB9423-CF04-C436-1657-DA55EA9FF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2788164" y="5053347"/>
            <a:ext cx="1164424" cy="89498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A2DC5A4-86B5-00B1-DBE1-E44DB010D107}"/>
              </a:ext>
            </a:extLst>
          </p:cNvPr>
          <p:cNvSpPr txBox="1"/>
          <p:nvPr/>
        </p:nvSpPr>
        <p:spPr>
          <a:xfrm>
            <a:off x="2698037" y="5275467"/>
            <a:ext cx="1732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Immobilization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A1A798-1975-3802-53C6-770BA862ADEB}"/>
              </a:ext>
            </a:extLst>
          </p:cNvPr>
          <p:cNvSpPr txBox="1"/>
          <p:nvPr/>
        </p:nvSpPr>
        <p:spPr>
          <a:xfrm>
            <a:off x="4747886" y="5267884"/>
            <a:ext cx="155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Mineralization</a:t>
            </a:r>
          </a:p>
        </p:txBody>
      </p:sp>
      <p:pic>
        <p:nvPicPr>
          <p:cNvPr id="1028" name="Picture 4" descr="Cartoon Tree 32 PNG Images &amp; PSDs for Download | PixelSquid - S11648255D">
            <a:extLst>
              <a:ext uri="{FF2B5EF4-FFF2-40B4-BE49-F238E27FC236}">
                <a16:creationId xmlns:a16="http://schemas.microsoft.com/office/drawing/2014/main" id="{8B441D56-D1B5-3DA9-4E49-E0E370CF0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3601" y="4456464"/>
            <a:ext cx="2279257" cy="227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452D19F-8E42-F6F9-7DD3-74377C10C3E9}"/>
              </a:ext>
            </a:extLst>
          </p:cNvPr>
          <p:cNvSpPr/>
          <p:nvPr/>
        </p:nvSpPr>
        <p:spPr>
          <a:xfrm>
            <a:off x="3133715" y="4364678"/>
            <a:ext cx="3241018" cy="60463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 descr="Arrow Right with solid fill">
            <a:extLst>
              <a:ext uri="{FF2B5EF4-FFF2-40B4-BE49-F238E27FC236}">
                <a16:creationId xmlns:a16="http://schemas.microsoft.com/office/drawing/2014/main" id="{2910B33D-DC00-D964-07C3-80EEB687F3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9151208">
            <a:off x="942967" y="4950949"/>
            <a:ext cx="2397293" cy="894988"/>
          </a:xfrm>
          <a:prstGeom prst="rect">
            <a:avLst/>
          </a:prstGeom>
        </p:spPr>
      </p:pic>
      <p:pic>
        <p:nvPicPr>
          <p:cNvPr id="72" name="Graphic 71" descr="Arrow Right with solid fill">
            <a:extLst>
              <a:ext uri="{FF2B5EF4-FFF2-40B4-BE49-F238E27FC236}">
                <a16:creationId xmlns:a16="http://schemas.microsoft.com/office/drawing/2014/main" id="{B6DAE04D-5CE1-6241-2051-93494ECAB3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3814" y="5751210"/>
            <a:ext cx="2149121" cy="894988"/>
          </a:xfrm>
          <a:prstGeom prst="rect">
            <a:avLst/>
          </a:prstGeom>
        </p:spPr>
      </p:pic>
      <p:pic>
        <p:nvPicPr>
          <p:cNvPr id="73" name="Graphic 72" descr="Arrow Right with solid fill">
            <a:extLst>
              <a:ext uri="{FF2B5EF4-FFF2-40B4-BE49-F238E27FC236}">
                <a16:creationId xmlns:a16="http://schemas.microsoft.com/office/drawing/2014/main" id="{A020D955-ED48-C66C-EF24-AFFB6A973D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16563" y="5786474"/>
            <a:ext cx="1999728" cy="89498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925F31B-92F2-F81C-43B8-C68052354A0B}"/>
              </a:ext>
            </a:extLst>
          </p:cNvPr>
          <p:cNvSpPr txBox="1"/>
          <p:nvPr/>
        </p:nvSpPr>
        <p:spPr>
          <a:xfrm>
            <a:off x="3682230" y="6262165"/>
            <a:ext cx="167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Decomposition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7F139D-B0A4-1E2A-F097-E3C44573C3B7}"/>
              </a:ext>
            </a:extLst>
          </p:cNvPr>
          <p:cNvSpPr txBox="1"/>
          <p:nvPr/>
        </p:nvSpPr>
        <p:spPr>
          <a:xfrm>
            <a:off x="1356829" y="5075052"/>
            <a:ext cx="934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Uptake</a:t>
            </a:r>
          </a:p>
        </p:txBody>
      </p:sp>
      <p:pic>
        <p:nvPicPr>
          <p:cNvPr id="13" name="Graphic 12" descr="Arrow Right with solid fill">
            <a:extLst>
              <a:ext uri="{FF2B5EF4-FFF2-40B4-BE49-F238E27FC236}">
                <a16:creationId xmlns:a16="http://schemas.microsoft.com/office/drawing/2014/main" id="{2521CEA2-181C-5E5E-F17C-127CEA0F71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2484166">
            <a:off x="1097777" y="3520482"/>
            <a:ext cx="2397293" cy="8949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27DBD2-3024-FAB7-BC42-0101BC428E67}"/>
              </a:ext>
            </a:extLst>
          </p:cNvPr>
          <p:cNvSpPr txBox="1"/>
          <p:nvPr/>
        </p:nvSpPr>
        <p:spPr>
          <a:xfrm>
            <a:off x="120661" y="2839597"/>
            <a:ext cx="2471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Fixation and Deposition</a:t>
            </a:r>
          </a:p>
        </p:txBody>
      </p:sp>
    </p:spTree>
    <p:extLst>
      <p:ext uri="{BB962C8B-B14F-4D97-AF65-F5344CB8AC3E}">
        <p14:creationId xmlns:p14="http://schemas.microsoft.com/office/powerpoint/2010/main" val="371796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D260-B7C1-42D2-B96C-A1812C37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08BF-9CD8-3282-E0B7-559D51CE8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Hole-in-the-pipe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55846D74-64AA-9679-92A9-C45B5A19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118" y="2241390"/>
            <a:ext cx="8847392" cy="3479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AE7BC-D33A-97E6-626C-C4E33AAAF32B}"/>
              </a:ext>
            </a:extLst>
          </p:cNvPr>
          <p:cNvSpPr txBox="1"/>
          <p:nvPr/>
        </p:nvSpPr>
        <p:spPr>
          <a:xfrm>
            <a:off x="6182035" y="5850800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Parton et al ., 2001; Van Martin et al.,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DCBF3-EDF3-556C-A934-33DBCD7E7DC9}"/>
              </a:ext>
            </a:extLst>
          </p:cNvPr>
          <p:cNvSpPr txBox="1"/>
          <p:nvPr/>
        </p:nvSpPr>
        <p:spPr>
          <a:xfrm>
            <a:off x="5909814" y="295813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b="1" dirty="0">
                <a:solidFill>
                  <a:srgbClr val="FF0000"/>
                </a:solidFill>
              </a:rPr>
              <a:t>r * N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7C924-5B49-D9B3-2370-CB2D2B4AC064}"/>
              </a:ext>
            </a:extLst>
          </p:cNvPr>
          <p:cNvSpPr txBox="1"/>
          <p:nvPr/>
        </p:nvSpPr>
        <p:spPr>
          <a:xfrm>
            <a:off x="9260780" y="295813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b="1" dirty="0">
                <a:solidFill>
                  <a:srgbClr val="FF0000"/>
                </a:solidFill>
              </a:rPr>
              <a:t>r * N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3D1F49-56A5-0E68-C93E-90F82808301F}"/>
                  </a:ext>
                </a:extLst>
              </p:cNvPr>
              <p:cNvSpPr txBox="1"/>
              <p:nvPr/>
            </p:nvSpPr>
            <p:spPr>
              <a:xfrm>
                <a:off x="6921564" y="2015433"/>
                <a:ext cx="3776418" cy="547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15.2+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35.5 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atan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⁡(0.68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∗(10∗ 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−1.86)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3D1F49-56A5-0E68-C93E-90F828083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64" y="2015433"/>
                <a:ext cx="3776418" cy="547458"/>
              </a:xfrm>
              <a:prstGeom prst="rect">
                <a:avLst/>
              </a:prstGeom>
              <a:blipFill>
                <a:blip r:embed="rId4"/>
                <a:stretch>
                  <a:fillRect l="-3679" r="-1003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79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857982C-8913-73C5-2ADA-5DA827C2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39" y="281016"/>
            <a:ext cx="5374447" cy="42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181DB-8D08-141D-EE98-0542511D3E2B}"/>
              </a:ext>
            </a:extLst>
          </p:cNvPr>
          <p:cNvSpPr txBox="1"/>
          <p:nvPr/>
        </p:nvSpPr>
        <p:spPr>
          <a:xfrm>
            <a:off x="676995" y="5821318"/>
            <a:ext cx="72760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N to N</a:t>
            </a:r>
            <a:r>
              <a:rPr lang="en-US" baseline="-25000" dirty="0"/>
              <a:t>2</a:t>
            </a:r>
            <a:r>
              <a:rPr lang="en-US" dirty="0"/>
              <a:t>O in denitrification, N</a:t>
            </a:r>
            <a:r>
              <a:rPr lang="en-US" baseline="-25000" dirty="0"/>
              <a:t>2</a:t>
            </a:r>
            <a:r>
              <a:rPr lang="en-US" dirty="0"/>
              <a:t>O emission: 6.8 </a:t>
            </a:r>
            <a:r>
              <a:rPr lang="en-US" dirty="0" err="1"/>
              <a:t>Tg</a:t>
            </a:r>
            <a:r>
              <a:rPr lang="en-US" dirty="0"/>
              <a:t> to 8.9 </a:t>
            </a:r>
            <a:r>
              <a:rPr lang="en-US" dirty="0" err="1"/>
              <a:t>Tg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reasonable NO to N</a:t>
            </a:r>
            <a:r>
              <a:rPr lang="en-US" baseline="-25000" dirty="0"/>
              <a:t>2</a:t>
            </a:r>
            <a:r>
              <a:rPr lang="en-US" dirty="0"/>
              <a:t>O ratio.</a:t>
            </a:r>
          </a:p>
          <a:p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138301-26BC-DB0E-FDB8-0A1215ACA4D7}"/>
                  </a:ext>
                </a:extLst>
              </p:cNvPr>
              <p:cNvSpPr txBox="1"/>
              <p:nvPr/>
            </p:nvSpPr>
            <p:spPr>
              <a:xfrm>
                <a:off x="6308263" y="1280879"/>
                <a:ext cx="6093912" cy="850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138301-26BC-DB0E-FDB8-0A1215ACA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263" y="1280879"/>
                <a:ext cx="6093912" cy="850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FFB147-4D8A-887C-8DEA-92FC1C2C243E}"/>
                  </a:ext>
                </a:extLst>
              </p:cNvPr>
              <p:cNvSpPr txBox="1"/>
              <p:nvPr/>
            </p:nvSpPr>
            <p:spPr>
              <a:xfrm>
                <a:off x="5996780" y="2129117"/>
                <a:ext cx="2871592" cy="850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FFB147-4D8A-887C-8DEA-92FC1C2C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80" y="2129117"/>
                <a:ext cx="2871592" cy="850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90D995-1DC8-F610-FB3A-6B597A39A06C}"/>
                  </a:ext>
                </a:extLst>
              </p:cNvPr>
              <p:cNvSpPr txBox="1"/>
              <p:nvPr/>
            </p:nvSpPr>
            <p:spPr>
              <a:xfrm>
                <a:off x="8649947" y="2311217"/>
                <a:ext cx="2721280" cy="685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=0.209∗(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90D995-1DC8-F610-FB3A-6B597A39A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947" y="2311217"/>
                <a:ext cx="2721280" cy="6852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0DBF8E-38F7-D45B-909F-FB4CF3C9BD90}"/>
                  </a:ext>
                </a:extLst>
              </p:cNvPr>
              <p:cNvSpPr txBox="1"/>
              <p:nvPr/>
            </p:nvSpPr>
            <p:spPr>
              <a:xfrm>
                <a:off x="8436609" y="3602291"/>
                <a:ext cx="375539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Water filled porosities.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s</a:t>
                </a:r>
                <a:r>
                  <a:rPr lang="en-US" dirty="0"/>
                  <a:t>: Saturated water filled porosities.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s</a:t>
                </a:r>
                <a:r>
                  <a:rPr lang="en-US" dirty="0"/>
                  <a:t>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: Air filled porosities.</a:t>
                </a:r>
              </a:p>
              <a:p>
                <a:r>
                  <a:rPr lang="en-US" dirty="0"/>
                  <a:t>D</a:t>
                </a:r>
                <a:r>
                  <a:rPr lang="en-US" baseline="-25000" dirty="0"/>
                  <a:t>0</a:t>
                </a:r>
                <a:r>
                  <a:rPr lang="en-US" dirty="0"/>
                  <a:t>: Gaseous diffusivity in air</a:t>
                </a:r>
              </a:p>
              <a:p>
                <a:r>
                  <a:rPr lang="en-US" dirty="0"/>
                  <a:t>D</a:t>
                </a:r>
                <a:r>
                  <a:rPr lang="en-US" baseline="-25000" dirty="0"/>
                  <a:t>e</a:t>
                </a:r>
                <a:r>
                  <a:rPr lang="en-US" dirty="0"/>
                  <a:t>: Gaseous diffusivity in soil</a:t>
                </a:r>
              </a:p>
              <a:p>
                <a:r>
                  <a:rPr lang="en-US" dirty="0"/>
                  <a:t>D</a:t>
                </a:r>
                <a:r>
                  <a:rPr lang="en-US" baseline="-25000" dirty="0"/>
                  <a:t>0</a:t>
                </a:r>
                <a:r>
                  <a:rPr lang="en-US" dirty="0"/>
                  <a:t>/D</a:t>
                </a:r>
                <a:r>
                  <a:rPr lang="en-US" baseline="-25000" dirty="0"/>
                  <a:t>e</a:t>
                </a:r>
                <a:r>
                  <a:rPr lang="en-US" dirty="0"/>
                  <a:t>: Normalized soil gas diffusivity</a:t>
                </a:r>
              </a:p>
              <a:p>
                <a:r>
                  <a:rPr lang="en-US" dirty="0"/>
                  <a:t>m: organic fraction in soil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0DBF8E-38F7-D45B-909F-FB4CF3C9B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609" y="3602291"/>
                <a:ext cx="3755391" cy="2308324"/>
              </a:xfrm>
              <a:prstGeom prst="rect">
                <a:avLst/>
              </a:prstGeom>
              <a:blipFill>
                <a:blip r:embed="rId6"/>
                <a:stretch>
                  <a:fillRect l="-1347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E69D784-46E1-C123-97D4-A0DDA54872F5}"/>
              </a:ext>
            </a:extLst>
          </p:cNvPr>
          <p:cNvSpPr txBox="1"/>
          <p:nvPr/>
        </p:nvSpPr>
        <p:spPr>
          <a:xfrm>
            <a:off x="6381786" y="575017"/>
            <a:ext cx="607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Soil gas diffusivity </a:t>
            </a:r>
            <a:r>
              <a:rPr lang="en-US" dirty="0"/>
              <a:t>(Normalized soil gas diffusivity, tortuosity)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A09B51-C69B-4D56-09F8-03DAEC8A8B80}"/>
              </a:ext>
            </a:extLst>
          </p:cNvPr>
          <p:cNvSpPr/>
          <p:nvPr/>
        </p:nvSpPr>
        <p:spPr>
          <a:xfrm>
            <a:off x="7532447" y="1541641"/>
            <a:ext cx="327705" cy="4950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9EFA01-BDC5-8B72-F553-EC67A99A97A8}"/>
              </a:ext>
            </a:extLst>
          </p:cNvPr>
          <p:cNvSpPr/>
          <p:nvPr/>
        </p:nvSpPr>
        <p:spPr>
          <a:xfrm>
            <a:off x="9265214" y="1361350"/>
            <a:ext cx="372127" cy="4950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9AADCB-609E-405A-9101-2F122544B21D}"/>
              </a:ext>
            </a:extLst>
          </p:cNvPr>
          <p:cNvSpPr/>
          <p:nvPr/>
        </p:nvSpPr>
        <p:spPr>
          <a:xfrm>
            <a:off x="11496646" y="1294118"/>
            <a:ext cx="372127" cy="4950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C3F2-38CA-DAAF-5369-2176A146A944}"/>
              </a:ext>
            </a:extLst>
          </p:cNvPr>
          <p:cNvSpPr/>
          <p:nvPr/>
        </p:nvSpPr>
        <p:spPr>
          <a:xfrm>
            <a:off x="10760280" y="1465441"/>
            <a:ext cx="327706" cy="57124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72C1B-0043-FF9A-4F6C-3C7C76ED655E}"/>
                  </a:ext>
                </a:extLst>
              </p:cNvPr>
              <p:cNvSpPr txBox="1"/>
              <p:nvPr/>
            </p:nvSpPr>
            <p:spPr>
              <a:xfrm>
                <a:off x="676995" y="4713127"/>
                <a:ext cx="63375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(1)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the denominator on the left site. </a:t>
                </a:r>
              </a:p>
              <a:p>
                <a:r>
                  <a:rPr lang="en-US" dirty="0"/>
                  <a:t>(2) Change the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(water field capacity) into water filled porosities.</a:t>
                </a:r>
              </a:p>
              <a:p>
                <a:r>
                  <a:rPr lang="en-US" dirty="0"/>
                  <a:t>(3) Fixed the typo error.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72C1B-0043-FF9A-4F6C-3C7C76ED6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5" y="4713127"/>
                <a:ext cx="6337579" cy="923330"/>
              </a:xfrm>
              <a:prstGeom prst="rect">
                <a:avLst/>
              </a:prstGeom>
              <a:blipFill>
                <a:blip r:embed="rId7"/>
                <a:stretch>
                  <a:fillRect l="-800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42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00AB-B432-7084-5FE9-873921BA3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F7EDF-B207-1858-5F90-648713C91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correction of the diffusion problems in CLM and incorporated the land use change schemes into FAN, we now have a stable version.</a:t>
            </a:r>
          </a:p>
          <a:p>
            <a:r>
              <a:rPr lang="en-US" dirty="0"/>
              <a:t>2000-2017 simulation, 1.9 x 2.5, CLM with Crop and BGC 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47248-48D4-A8ED-C1C9-4774A2A8903D}"/>
              </a:ext>
            </a:extLst>
          </p:cNvPr>
          <p:cNvSpPr txBox="1"/>
          <p:nvPr/>
        </p:nvSpPr>
        <p:spPr>
          <a:xfrm>
            <a:off x="758283" y="3397925"/>
            <a:ext cx="589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average over 2010 ~ 2015, with 2000-2009 at spin-up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3F6157-AD03-44E0-EE16-60DF88AA9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49637"/>
              </p:ext>
            </p:extLst>
          </p:nvPr>
        </p:nvGraphicFramePr>
        <p:xfrm>
          <a:off x="758283" y="3767257"/>
          <a:ext cx="1093779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542">
                  <a:extLst>
                    <a:ext uri="{9D8B030D-6E8A-4147-A177-3AD203B41FA5}">
                      <a16:colId xmlns:a16="http://schemas.microsoft.com/office/drawing/2014/main" val="3739565512"/>
                    </a:ext>
                  </a:extLst>
                </a:gridCol>
                <a:gridCol w="1562542">
                  <a:extLst>
                    <a:ext uri="{9D8B030D-6E8A-4147-A177-3AD203B41FA5}">
                      <a16:colId xmlns:a16="http://schemas.microsoft.com/office/drawing/2014/main" val="468252609"/>
                    </a:ext>
                  </a:extLst>
                </a:gridCol>
                <a:gridCol w="1562542">
                  <a:extLst>
                    <a:ext uri="{9D8B030D-6E8A-4147-A177-3AD203B41FA5}">
                      <a16:colId xmlns:a16="http://schemas.microsoft.com/office/drawing/2014/main" val="2899913771"/>
                    </a:ext>
                  </a:extLst>
                </a:gridCol>
                <a:gridCol w="1562542">
                  <a:extLst>
                    <a:ext uri="{9D8B030D-6E8A-4147-A177-3AD203B41FA5}">
                      <a16:colId xmlns:a16="http://schemas.microsoft.com/office/drawing/2014/main" val="3352180779"/>
                    </a:ext>
                  </a:extLst>
                </a:gridCol>
                <a:gridCol w="1562542">
                  <a:extLst>
                    <a:ext uri="{9D8B030D-6E8A-4147-A177-3AD203B41FA5}">
                      <a16:colId xmlns:a16="http://schemas.microsoft.com/office/drawing/2014/main" val="3136456050"/>
                    </a:ext>
                  </a:extLst>
                </a:gridCol>
                <a:gridCol w="1562542">
                  <a:extLst>
                    <a:ext uri="{9D8B030D-6E8A-4147-A177-3AD203B41FA5}">
                      <a16:colId xmlns:a16="http://schemas.microsoft.com/office/drawing/2014/main" val="4071706121"/>
                    </a:ext>
                  </a:extLst>
                </a:gridCol>
                <a:gridCol w="1562542">
                  <a:extLst>
                    <a:ext uri="{9D8B030D-6E8A-4147-A177-3AD203B41FA5}">
                      <a16:colId xmlns:a16="http://schemas.microsoft.com/office/drawing/2014/main" val="4160759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Tg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yr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05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Nitrification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Denitrification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Nitrification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Denitrification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Denitrification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31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2.8065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4.3870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101.0120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0375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3.9853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9194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Agr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862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5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6.3892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5.3832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101.0266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259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B6FE26-0793-BE18-45B3-1BC105D6E7B4}"/>
              </a:ext>
            </a:extLst>
          </p:cNvPr>
          <p:cNvSpPr txBox="1"/>
          <p:nvPr/>
        </p:nvSpPr>
        <p:spPr>
          <a:xfrm>
            <a:off x="4564659" y="6428525"/>
            <a:ext cx="713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Canopy reduction of NO:  </a:t>
            </a:r>
            <a:r>
              <a:rPr lang="zh-CN" altLang="en-US" dirty="0"/>
              <a:t> </a:t>
            </a:r>
            <a:r>
              <a:rPr lang="en-US" dirty="0"/>
              <a:t>Agricultural land (</a:t>
            </a:r>
            <a:r>
              <a:rPr lang="en-US" b="1" dirty="0"/>
              <a:t>11</a:t>
            </a:r>
            <a:r>
              <a:rPr lang="en-US" dirty="0"/>
              <a:t>%);  Natural forest (</a:t>
            </a:r>
            <a:r>
              <a:rPr lang="en-US" b="1" dirty="0"/>
              <a:t>22</a:t>
            </a:r>
            <a:r>
              <a:rPr lang="en-US" dirty="0"/>
              <a:t>%) </a:t>
            </a:r>
          </a:p>
        </p:txBody>
      </p:sp>
    </p:spTree>
    <p:extLst>
      <p:ext uri="{BB962C8B-B14F-4D97-AF65-F5344CB8AC3E}">
        <p14:creationId xmlns:p14="http://schemas.microsoft.com/office/powerpoint/2010/main" val="373163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BB7ECD-9D20-78C5-4EB9-C0A153A9F9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43559"/>
              </p:ext>
            </p:extLst>
          </p:nvPr>
        </p:nvGraphicFramePr>
        <p:xfrm>
          <a:off x="238065" y="191386"/>
          <a:ext cx="11103320" cy="602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873">
                  <a:extLst>
                    <a:ext uri="{9D8B030D-6E8A-4147-A177-3AD203B41FA5}">
                      <a16:colId xmlns:a16="http://schemas.microsoft.com/office/drawing/2014/main" val="2391536688"/>
                    </a:ext>
                  </a:extLst>
                </a:gridCol>
                <a:gridCol w="1118638">
                  <a:extLst>
                    <a:ext uri="{9D8B030D-6E8A-4147-A177-3AD203B41FA5}">
                      <a16:colId xmlns:a16="http://schemas.microsoft.com/office/drawing/2014/main" val="496167719"/>
                    </a:ext>
                  </a:extLst>
                </a:gridCol>
                <a:gridCol w="1147322">
                  <a:extLst>
                    <a:ext uri="{9D8B030D-6E8A-4147-A177-3AD203B41FA5}">
                      <a16:colId xmlns:a16="http://schemas.microsoft.com/office/drawing/2014/main" val="58047776"/>
                    </a:ext>
                  </a:extLst>
                </a:gridCol>
                <a:gridCol w="1147322">
                  <a:extLst>
                    <a:ext uri="{9D8B030D-6E8A-4147-A177-3AD203B41FA5}">
                      <a16:colId xmlns:a16="http://schemas.microsoft.com/office/drawing/2014/main" val="905643876"/>
                    </a:ext>
                  </a:extLst>
                </a:gridCol>
                <a:gridCol w="1046930">
                  <a:extLst>
                    <a:ext uri="{9D8B030D-6E8A-4147-A177-3AD203B41FA5}">
                      <a16:colId xmlns:a16="http://schemas.microsoft.com/office/drawing/2014/main" val="341335776"/>
                    </a:ext>
                  </a:extLst>
                </a:gridCol>
                <a:gridCol w="1161662">
                  <a:extLst>
                    <a:ext uri="{9D8B030D-6E8A-4147-A177-3AD203B41FA5}">
                      <a16:colId xmlns:a16="http://schemas.microsoft.com/office/drawing/2014/main" val="2376431707"/>
                    </a:ext>
                  </a:extLst>
                </a:gridCol>
                <a:gridCol w="1161662">
                  <a:extLst>
                    <a:ext uri="{9D8B030D-6E8A-4147-A177-3AD203B41FA5}">
                      <a16:colId xmlns:a16="http://schemas.microsoft.com/office/drawing/2014/main" val="2622329763"/>
                    </a:ext>
                  </a:extLst>
                </a:gridCol>
                <a:gridCol w="2473911">
                  <a:extLst>
                    <a:ext uri="{9D8B030D-6E8A-4147-A177-3AD203B41FA5}">
                      <a16:colId xmlns:a16="http://schemas.microsoft.com/office/drawing/2014/main" val="1089022855"/>
                    </a:ext>
                  </a:extLst>
                </a:gridCol>
              </a:tblGrid>
              <a:tr h="54864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TgN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yr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92656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err="1"/>
                        <a:t>Agr</a:t>
                      </a:r>
                      <a:endParaRPr lang="en-US" sz="18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err="1"/>
                        <a:t>Agr</a:t>
                      </a:r>
                      <a:r>
                        <a:rPr lang="en-US" sz="1800" baseline="0" dirty="0"/>
                        <a:t> + 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err="1"/>
                        <a:t>Agr</a:t>
                      </a:r>
                      <a:endParaRPr lang="en-US" sz="18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err="1"/>
                        <a:t>Agr</a:t>
                      </a:r>
                      <a:r>
                        <a:rPr lang="en-US" sz="1800" baseline="0" dirty="0"/>
                        <a:t> + 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931161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FANv3 + CLM 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This study, 2010 - 2015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948186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CLM 5.0 (default)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02167"/>
                  </a:ext>
                </a:extLst>
              </a:tr>
              <a:tr h="412595">
                <a:tc>
                  <a:txBody>
                    <a:bodyPr/>
                    <a:lstStyle/>
                    <a:p>
                      <a:r>
                        <a:rPr lang="en-US" sz="1800" dirty="0"/>
                        <a:t>Van Martin et al.,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2.17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CLM 5.0, 2010-2014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65089"/>
                  </a:ext>
                </a:extLst>
              </a:tr>
              <a:tr h="412595">
                <a:tc>
                  <a:txBody>
                    <a:bodyPr/>
                    <a:lstStyle/>
                    <a:p>
                      <a:r>
                        <a:rPr lang="en-US" sz="1800" dirty="0"/>
                        <a:t>Harris et al .,2022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13.7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Isotope, box model,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30026"/>
                  </a:ext>
                </a:extLst>
              </a:tr>
              <a:tr h="529058">
                <a:tc>
                  <a:txBody>
                    <a:bodyPr/>
                    <a:lstStyle/>
                    <a:p>
                      <a:r>
                        <a:rPr lang="en-US" sz="1800" dirty="0"/>
                        <a:t>Weng et al., 2020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baseline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9 ~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9 ~ 10</a:t>
                      </a:r>
                    </a:p>
                    <a:p>
                      <a:pPr algn="ctr"/>
                      <a:endParaRPr lang="en-US" sz="1800" baseline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GEOS-Chem, 1980-2017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53841"/>
                  </a:ext>
                </a:extLst>
              </a:tr>
              <a:tr h="306271">
                <a:tc>
                  <a:txBody>
                    <a:bodyPr/>
                    <a:lstStyle/>
                    <a:p>
                      <a:r>
                        <a:rPr lang="en-US" sz="1800" dirty="0" err="1"/>
                        <a:t>Jaegle</a:t>
                      </a:r>
                      <a:r>
                        <a:rPr lang="en-US" sz="1800" dirty="0"/>
                        <a:t> et al., 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2.5 - 4.5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8.9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GOME satellite, 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78518"/>
                  </a:ext>
                </a:extLst>
              </a:tr>
              <a:tr h="306271">
                <a:tc>
                  <a:txBody>
                    <a:bodyPr/>
                    <a:lstStyle/>
                    <a:p>
                      <a:r>
                        <a:rPr lang="en-US" sz="1800" dirty="0" err="1"/>
                        <a:t>Vinken</a:t>
                      </a:r>
                      <a:r>
                        <a:rPr lang="en-US" sz="1800" dirty="0"/>
                        <a:t> et al., 2014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12.9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GEOS-Chem, OMI, 2005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068844"/>
                  </a:ext>
                </a:extLst>
              </a:tr>
              <a:tr h="427716">
                <a:tc>
                  <a:txBody>
                    <a:bodyPr/>
                    <a:lstStyle/>
                    <a:p>
                      <a:r>
                        <a:rPr lang="en-US" sz="1800" dirty="0"/>
                        <a:t>Tian et al .,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2.5 ~ 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4.9 ~ 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7.4~12.3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Muti-model comparisons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13227"/>
                  </a:ext>
                </a:extLst>
              </a:tr>
              <a:tr h="427716">
                <a:tc>
                  <a:txBody>
                    <a:bodyPr/>
                    <a:lstStyle/>
                    <a:p>
                      <a:r>
                        <a:rPr lang="en-US" sz="1800" dirty="0" err="1"/>
                        <a:t>Hudman</a:t>
                      </a:r>
                      <a:r>
                        <a:rPr lang="en-US" sz="1800" dirty="0"/>
                        <a:t> et al.,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Mechanic model, OMI, 2006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86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11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0D130B-20FB-CA9E-AC79-8275FBF536F5}"/>
              </a:ext>
            </a:extLst>
          </p:cNvPr>
          <p:cNvSpPr/>
          <p:nvPr/>
        </p:nvSpPr>
        <p:spPr>
          <a:xfrm>
            <a:off x="1610496" y="3569045"/>
            <a:ext cx="1567251" cy="109975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Soil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375DD3-440E-57F0-1297-1E382158CB58}"/>
              </a:ext>
            </a:extLst>
          </p:cNvPr>
          <p:cNvSpPr/>
          <p:nvPr/>
        </p:nvSpPr>
        <p:spPr>
          <a:xfrm>
            <a:off x="8580746" y="3661721"/>
            <a:ext cx="1567250" cy="106268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Soil 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4E2319-10F8-76A6-C34C-18C32ACA9BDF}"/>
              </a:ext>
            </a:extLst>
          </p:cNvPr>
          <p:cNvSpPr/>
          <p:nvPr/>
        </p:nvSpPr>
        <p:spPr>
          <a:xfrm>
            <a:off x="3409951" y="278545"/>
            <a:ext cx="1559012" cy="9329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FAN</a:t>
            </a:r>
            <a:endParaRPr lang="en-US" baseline="30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5B34F-AFCE-296E-5239-7A2485BD7D39}"/>
              </a:ext>
            </a:extLst>
          </p:cNvPr>
          <p:cNvSpPr/>
          <p:nvPr/>
        </p:nvSpPr>
        <p:spPr>
          <a:xfrm>
            <a:off x="4744997" y="2391032"/>
            <a:ext cx="1865866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C9BDC5-ED86-9EB8-E98F-6B6D0589D031}"/>
              </a:ext>
            </a:extLst>
          </p:cNvPr>
          <p:cNvSpPr/>
          <p:nvPr/>
        </p:nvSpPr>
        <p:spPr>
          <a:xfrm>
            <a:off x="4744997" y="3661721"/>
            <a:ext cx="1865866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025C6A-F22A-A1D2-4F26-40F81E8168F4}"/>
              </a:ext>
            </a:extLst>
          </p:cNvPr>
          <p:cNvSpPr/>
          <p:nvPr/>
        </p:nvSpPr>
        <p:spPr>
          <a:xfrm>
            <a:off x="4736759" y="4854146"/>
            <a:ext cx="1865866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Soil organic matter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85EB3-32BE-BDAC-2B64-9624F0D5575E}"/>
              </a:ext>
            </a:extLst>
          </p:cNvPr>
          <p:cNvCxnSpPr>
            <a:cxnSpLocks/>
          </p:cNvCxnSpPr>
          <p:nvPr/>
        </p:nvCxnSpPr>
        <p:spPr>
          <a:xfrm flipH="1">
            <a:off x="6610863" y="4200269"/>
            <a:ext cx="1969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9925D3-DB78-610A-8378-8DF5E67B2767}"/>
              </a:ext>
            </a:extLst>
          </p:cNvPr>
          <p:cNvCxnSpPr>
            <a:cxnSpLocks/>
          </p:cNvCxnSpPr>
          <p:nvPr/>
        </p:nvCxnSpPr>
        <p:spPr>
          <a:xfrm flipH="1" flipV="1">
            <a:off x="6610863" y="2803952"/>
            <a:ext cx="1969883" cy="1040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188190-0FE3-57D5-0057-B6F7C3DA260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185985" y="2848232"/>
            <a:ext cx="1559012" cy="813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B7A74F-8CD0-1EC8-E770-472CB13F07E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185985" y="4118921"/>
            <a:ext cx="15590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2E3030-02C4-8AF5-0236-825497109E94}"/>
              </a:ext>
            </a:extLst>
          </p:cNvPr>
          <p:cNvCxnSpPr>
            <a:cxnSpLocks/>
          </p:cNvCxnSpPr>
          <p:nvPr/>
        </p:nvCxnSpPr>
        <p:spPr>
          <a:xfrm flipH="1" flipV="1">
            <a:off x="3164616" y="4576121"/>
            <a:ext cx="1572143" cy="770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4CBD78-FF62-033E-3318-5F875E9421B0}"/>
              </a:ext>
            </a:extLst>
          </p:cNvPr>
          <p:cNvCxnSpPr>
            <a:cxnSpLocks/>
          </p:cNvCxnSpPr>
          <p:nvPr/>
        </p:nvCxnSpPr>
        <p:spPr>
          <a:xfrm flipH="1">
            <a:off x="2032408" y="1178785"/>
            <a:ext cx="1540989" cy="2357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0F56D2-CBF8-D117-A5C2-D0EAD71AE20D}"/>
              </a:ext>
            </a:extLst>
          </p:cNvPr>
          <p:cNvCxnSpPr>
            <a:cxnSpLocks/>
          </p:cNvCxnSpPr>
          <p:nvPr/>
        </p:nvCxnSpPr>
        <p:spPr>
          <a:xfrm>
            <a:off x="4968963" y="1101302"/>
            <a:ext cx="4079344" cy="2560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0393F3-D78B-8361-4917-13BFB0D3A62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21026" y="745012"/>
            <a:ext cx="1988925" cy="9267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669F76-C9A0-E18A-6F27-397BE135DAA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968963" y="745012"/>
            <a:ext cx="217324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ADDED6-F7ED-982C-6D20-EB3134C3CD6B}"/>
              </a:ext>
            </a:extLst>
          </p:cNvPr>
          <p:cNvCxnSpPr>
            <a:cxnSpLocks/>
          </p:cNvCxnSpPr>
          <p:nvPr/>
        </p:nvCxnSpPr>
        <p:spPr>
          <a:xfrm>
            <a:off x="1269664" y="1927654"/>
            <a:ext cx="314572" cy="1641391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E42AB4-05F9-943D-93E8-0FAE67D80F70}"/>
              </a:ext>
            </a:extLst>
          </p:cNvPr>
          <p:cNvCxnSpPr>
            <a:cxnSpLocks/>
          </p:cNvCxnSpPr>
          <p:nvPr/>
        </p:nvCxnSpPr>
        <p:spPr>
          <a:xfrm flipV="1">
            <a:off x="9946158" y="2330577"/>
            <a:ext cx="500454" cy="124490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61E9B3ED-3D48-45AB-A3E2-AFB30FF91E2C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16200000" flipH="1">
            <a:off x="5851443" y="1211475"/>
            <a:ext cx="55606" cy="6970249"/>
          </a:xfrm>
          <a:prstGeom prst="curvedConnector3">
            <a:avLst>
              <a:gd name="adj1" fmla="val 3555519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0651DB-5A61-C357-BCE7-DF1A13A49363}"/>
              </a:ext>
            </a:extLst>
          </p:cNvPr>
          <p:cNvCxnSpPr>
            <a:cxnSpLocks/>
          </p:cNvCxnSpPr>
          <p:nvPr/>
        </p:nvCxnSpPr>
        <p:spPr>
          <a:xfrm>
            <a:off x="9897244" y="4724403"/>
            <a:ext cx="875275" cy="102033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5C35195D-1237-BC9E-9958-CCE83F6C8471}"/>
              </a:ext>
            </a:extLst>
          </p:cNvPr>
          <p:cNvSpPr txBox="1"/>
          <p:nvPr/>
        </p:nvSpPr>
        <p:spPr>
          <a:xfrm>
            <a:off x="1363068" y="321713"/>
            <a:ext cx="19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Fertilization: 209.8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DBD1CD1-26CE-F9CE-1628-79701AC9986C}"/>
              </a:ext>
            </a:extLst>
          </p:cNvPr>
          <p:cNvSpPr txBox="1"/>
          <p:nvPr/>
        </p:nvSpPr>
        <p:spPr>
          <a:xfrm>
            <a:off x="5130971" y="3293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Loss: 76.84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D767E7-8592-C478-312B-9ADA6E6E9F01}"/>
              </a:ext>
            </a:extLst>
          </p:cNvPr>
          <p:cNvSpPr txBox="1"/>
          <p:nvPr/>
        </p:nvSpPr>
        <p:spPr>
          <a:xfrm>
            <a:off x="315421" y="1818972"/>
            <a:ext cx="1063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Fixation: </a:t>
            </a:r>
          </a:p>
          <a:p>
            <a:pPr algn="ctr"/>
            <a:r>
              <a:rPr lang="en-US" dirty="0"/>
              <a:t>79.40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098BCC0-E73E-8B0D-0405-FB69E8F5B9DE}"/>
              </a:ext>
            </a:extLst>
          </p:cNvPr>
          <p:cNvSpPr txBox="1"/>
          <p:nvPr/>
        </p:nvSpPr>
        <p:spPr>
          <a:xfrm>
            <a:off x="147743" y="2525065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Deposition: </a:t>
            </a:r>
          </a:p>
          <a:p>
            <a:pPr algn="ctr"/>
            <a:r>
              <a:rPr lang="en-US" dirty="0"/>
              <a:t>18.46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F91E6D8-FA9E-8CDD-5465-88CF8332BF0F}"/>
              </a:ext>
            </a:extLst>
          </p:cNvPr>
          <p:cNvSpPr txBox="1"/>
          <p:nvPr/>
        </p:nvSpPr>
        <p:spPr>
          <a:xfrm>
            <a:off x="1988241" y="1642267"/>
            <a:ext cx="1268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Diffusion: </a:t>
            </a:r>
          </a:p>
          <a:p>
            <a:r>
              <a:rPr lang="en-US" dirty="0"/>
              <a:t>252.63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C8F35F7-CD29-CED0-ABBB-CCDFCA1E4826}"/>
              </a:ext>
            </a:extLst>
          </p:cNvPr>
          <p:cNvSpPr txBox="1"/>
          <p:nvPr/>
        </p:nvSpPr>
        <p:spPr>
          <a:xfrm>
            <a:off x="5957743" y="1060426"/>
            <a:ext cx="114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Diffusion: </a:t>
            </a:r>
          </a:p>
          <a:p>
            <a:r>
              <a:rPr lang="en-US" dirty="0"/>
              <a:t>56.06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55364C-DFDB-1EFD-E048-1B171BF3E590}"/>
              </a:ext>
            </a:extLst>
          </p:cNvPr>
          <p:cNvSpPr txBox="1"/>
          <p:nvPr/>
        </p:nvSpPr>
        <p:spPr>
          <a:xfrm>
            <a:off x="9623817" y="5311346"/>
            <a:ext cx="114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Runoff: </a:t>
            </a:r>
          </a:p>
          <a:p>
            <a:r>
              <a:rPr lang="en-US" dirty="0"/>
              <a:t>24.32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CF2EECC-2314-DDFE-9A4E-9AD756AADD08}"/>
              </a:ext>
            </a:extLst>
          </p:cNvPr>
          <p:cNvSpPr txBox="1"/>
          <p:nvPr/>
        </p:nvSpPr>
        <p:spPr>
          <a:xfrm>
            <a:off x="10377022" y="4657045"/>
            <a:ext cx="114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Leaching: </a:t>
            </a:r>
          </a:p>
          <a:p>
            <a:r>
              <a:rPr lang="en-US" dirty="0">
                <a:solidFill>
                  <a:srgbClr val="FF0000"/>
                </a:solidFill>
              </a:rPr>
              <a:t>5.92</a:t>
            </a:r>
            <a:r>
              <a:rPr lang="en-US" dirty="0"/>
              <a:t>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150E963-68FB-5DDA-4A69-7C9F2166EE74}"/>
              </a:ext>
            </a:extLst>
          </p:cNvPr>
          <p:cNvSpPr txBox="1"/>
          <p:nvPr/>
        </p:nvSpPr>
        <p:spPr>
          <a:xfrm>
            <a:off x="8823462" y="2296749"/>
            <a:ext cx="1755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Denitrification: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102.83</a:t>
            </a:r>
            <a:r>
              <a:rPr lang="en-US" dirty="0"/>
              <a:t>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ECA1685-F63B-F880-6FC4-345172FAAD75}"/>
              </a:ext>
            </a:extLst>
          </p:cNvPr>
          <p:cNvSpPr txBox="1"/>
          <p:nvPr/>
        </p:nvSpPr>
        <p:spPr>
          <a:xfrm>
            <a:off x="4596951" y="6181370"/>
            <a:ext cx="2545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Nitrification: 187.06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0FBF3A9-3728-065D-CB0A-B3BDE5B60B08}"/>
              </a:ext>
            </a:extLst>
          </p:cNvPr>
          <p:cNvSpPr txBox="1"/>
          <p:nvPr/>
        </p:nvSpPr>
        <p:spPr>
          <a:xfrm>
            <a:off x="3784150" y="3088926"/>
            <a:ext cx="1912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Uptake: </a:t>
            </a:r>
          </a:p>
          <a:p>
            <a:r>
              <a:rPr lang="en-US" dirty="0"/>
              <a:t>881.00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62BFC1-D8CB-CF57-6CDE-22F1DE7F4E66}"/>
              </a:ext>
            </a:extLst>
          </p:cNvPr>
          <p:cNvSpPr txBox="1"/>
          <p:nvPr/>
        </p:nvSpPr>
        <p:spPr>
          <a:xfrm>
            <a:off x="6837576" y="3190417"/>
            <a:ext cx="1380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Uptake: </a:t>
            </a:r>
          </a:p>
          <a:p>
            <a:r>
              <a:rPr lang="en-US" dirty="0"/>
              <a:t>106.59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F36164-0075-6052-205B-E799B63B3D5E}"/>
              </a:ext>
            </a:extLst>
          </p:cNvPr>
          <p:cNvSpPr txBox="1"/>
          <p:nvPr/>
        </p:nvSpPr>
        <p:spPr>
          <a:xfrm>
            <a:off x="3164616" y="4059533"/>
            <a:ext cx="1737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Immobilization: </a:t>
            </a:r>
          </a:p>
          <a:p>
            <a:pPr algn="ctr"/>
            <a:r>
              <a:rPr lang="en-US" dirty="0"/>
              <a:t>1768.79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803B5A8-FD8A-2FA2-C21A-40E4DB6799E3}"/>
              </a:ext>
            </a:extLst>
          </p:cNvPr>
          <p:cNvSpPr txBox="1"/>
          <p:nvPr/>
        </p:nvSpPr>
        <p:spPr>
          <a:xfrm>
            <a:off x="6929581" y="4233393"/>
            <a:ext cx="1737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Immobilization: </a:t>
            </a:r>
          </a:p>
          <a:p>
            <a:r>
              <a:rPr lang="en-US" dirty="0"/>
              <a:t>              </a:t>
            </a:r>
            <a:r>
              <a:rPr lang="en-US" dirty="0">
                <a:solidFill>
                  <a:srgbClr val="FF0000"/>
                </a:solidFill>
              </a:rPr>
              <a:t>1.6 </a:t>
            </a:r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C15CE1F-22E2-ABA1-DFE7-717D0F5B6054}"/>
              </a:ext>
            </a:extLst>
          </p:cNvPr>
          <p:cNvSpPr txBox="1"/>
          <p:nvPr/>
        </p:nvSpPr>
        <p:spPr>
          <a:xfrm>
            <a:off x="3066392" y="5190688"/>
            <a:ext cx="1737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Mineralization: </a:t>
            </a:r>
          </a:p>
          <a:p>
            <a:r>
              <a:rPr lang="en-US" dirty="0"/>
              <a:t>     2698.29</a:t>
            </a:r>
          </a:p>
        </p:txBody>
      </p:sp>
      <p:sp>
        <p:nvSpPr>
          <p:cNvPr id="136" name="Left Brace 135">
            <a:extLst>
              <a:ext uri="{FF2B5EF4-FFF2-40B4-BE49-F238E27FC236}">
                <a16:creationId xmlns:a16="http://schemas.microsoft.com/office/drawing/2014/main" id="{BE481D1A-B28F-E6DD-E239-8909910480FC}"/>
              </a:ext>
            </a:extLst>
          </p:cNvPr>
          <p:cNvSpPr/>
          <p:nvPr/>
        </p:nvSpPr>
        <p:spPr>
          <a:xfrm>
            <a:off x="7181854" y="112345"/>
            <a:ext cx="436139" cy="125265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D93DE03-F820-9047-1A12-778956483116}"/>
              </a:ext>
            </a:extLst>
          </p:cNvPr>
          <p:cNvSpPr txBox="1"/>
          <p:nvPr/>
        </p:nvSpPr>
        <p:spPr>
          <a:xfrm>
            <a:off x="7461380" y="33149"/>
            <a:ext cx="1455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: 57.19 </a:t>
            </a:r>
          </a:p>
          <a:p>
            <a:r>
              <a:rPr lang="en-US" dirty="0"/>
              <a:t>NO: 1.59 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O: 1.02 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: 0.01 </a:t>
            </a:r>
            <a:endParaRPr lang="en-US" baseline="-25000" dirty="0"/>
          </a:p>
          <a:p>
            <a:r>
              <a:rPr lang="en-US" dirty="0"/>
              <a:t>Runoff: 17.01</a:t>
            </a:r>
          </a:p>
        </p:txBody>
      </p:sp>
      <p:sp>
        <p:nvSpPr>
          <p:cNvPr id="138" name="Left Brace 137">
            <a:extLst>
              <a:ext uri="{FF2B5EF4-FFF2-40B4-BE49-F238E27FC236}">
                <a16:creationId xmlns:a16="http://schemas.microsoft.com/office/drawing/2014/main" id="{6214B230-051C-4D66-86F3-1E8B4E5ADF5E}"/>
              </a:ext>
            </a:extLst>
          </p:cNvPr>
          <p:cNvSpPr/>
          <p:nvPr/>
        </p:nvSpPr>
        <p:spPr>
          <a:xfrm>
            <a:off x="10373145" y="2194957"/>
            <a:ext cx="436139" cy="923330"/>
          </a:xfrm>
          <a:prstGeom prst="leftBrace">
            <a:avLst>
              <a:gd name="adj1" fmla="val 17511"/>
              <a:gd name="adj2" fmla="val 5133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2906DCE-6C0E-48DA-F361-4AA65FDB2F25}"/>
              </a:ext>
            </a:extLst>
          </p:cNvPr>
          <p:cNvSpPr txBox="1"/>
          <p:nvPr/>
        </p:nvSpPr>
        <p:spPr>
          <a:xfrm>
            <a:off x="10723155" y="2196153"/>
            <a:ext cx="1321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NO:  5.45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O: 7.26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: 88.77</a:t>
            </a:r>
            <a:endParaRPr lang="en-US" baseline="-250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0B406A4-9BB9-AB67-00C6-B1A2AFE4D219}"/>
              </a:ext>
            </a:extLst>
          </p:cNvPr>
          <p:cNvCxnSpPr>
            <a:cxnSpLocks/>
          </p:cNvCxnSpPr>
          <p:nvPr/>
        </p:nvCxnSpPr>
        <p:spPr>
          <a:xfrm>
            <a:off x="6096000" y="3305432"/>
            <a:ext cx="0" cy="3562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886092-474D-2476-A917-797931AD79BC}"/>
              </a:ext>
            </a:extLst>
          </p:cNvPr>
          <p:cNvCxnSpPr>
            <a:cxnSpLocks/>
          </p:cNvCxnSpPr>
          <p:nvPr/>
        </p:nvCxnSpPr>
        <p:spPr>
          <a:xfrm>
            <a:off x="6096000" y="4569696"/>
            <a:ext cx="0" cy="284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73DD3B-CD13-6005-3508-7AD55B69308B}"/>
              </a:ext>
            </a:extLst>
          </p:cNvPr>
          <p:cNvCxnSpPr>
            <a:cxnSpLocks/>
          </p:cNvCxnSpPr>
          <p:nvPr/>
        </p:nvCxnSpPr>
        <p:spPr>
          <a:xfrm flipV="1">
            <a:off x="2245239" y="1178785"/>
            <a:ext cx="1560509" cy="2357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BE9ED1-89E0-D22C-3701-34E85B49C726}"/>
              </a:ext>
            </a:extLst>
          </p:cNvPr>
          <p:cNvCxnSpPr>
            <a:cxnSpLocks/>
          </p:cNvCxnSpPr>
          <p:nvPr/>
        </p:nvCxnSpPr>
        <p:spPr>
          <a:xfrm flipH="1" flipV="1">
            <a:off x="5054907" y="1883292"/>
            <a:ext cx="374019" cy="46140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A8E59F3-F9E7-1F12-E40A-DEF2F32C6E76}"/>
              </a:ext>
            </a:extLst>
          </p:cNvPr>
          <p:cNvSpPr txBox="1"/>
          <p:nvPr/>
        </p:nvSpPr>
        <p:spPr>
          <a:xfrm>
            <a:off x="3853734" y="1511524"/>
            <a:ext cx="1988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Harvest and fire: </a:t>
            </a:r>
          </a:p>
          <a:p>
            <a:pPr algn="ctr"/>
            <a:r>
              <a:rPr lang="en-US" dirty="0"/>
              <a:t>76.62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74018E-E481-9C03-00D4-DE2348027AF0}"/>
              </a:ext>
            </a:extLst>
          </p:cNvPr>
          <p:cNvSpPr txBox="1"/>
          <p:nvPr/>
        </p:nvSpPr>
        <p:spPr>
          <a:xfrm>
            <a:off x="2908883" y="2338392"/>
            <a:ext cx="1268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Diffusion: </a:t>
            </a:r>
          </a:p>
          <a:p>
            <a:r>
              <a:rPr lang="en-US" dirty="0"/>
              <a:t>176.19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06242A-1298-E7A2-079C-AF67C3338163}"/>
              </a:ext>
            </a:extLst>
          </p:cNvPr>
          <p:cNvCxnSpPr>
            <a:cxnSpLocks/>
          </p:cNvCxnSpPr>
          <p:nvPr/>
        </p:nvCxnSpPr>
        <p:spPr>
          <a:xfrm>
            <a:off x="8745613" y="5731478"/>
            <a:ext cx="799610" cy="76591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A264F2-E564-FC2C-4A6C-39E952A53D50}"/>
              </a:ext>
            </a:extLst>
          </p:cNvPr>
          <p:cNvSpPr txBox="1"/>
          <p:nvPr/>
        </p:nvSpPr>
        <p:spPr>
          <a:xfrm>
            <a:off x="8010514" y="6142749"/>
            <a:ext cx="114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NO:  3.58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O: 3.74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A32D36-177C-99D9-C6BB-FFC208F9AC21}"/>
              </a:ext>
            </a:extLst>
          </p:cNvPr>
          <p:cNvSpPr txBox="1"/>
          <p:nvPr/>
        </p:nvSpPr>
        <p:spPr>
          <a:xfrm>
            <a:off x="10196385" y="374068"/>
            <a:ext cx="1321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Unit: </a:t>
            </a:r>
            <a:r>
              <a:rPr lang="en-US" dirty="0" err="1"/>
              <a:t>TgN</a:t>
            </a:r>
            <a:r>
              <a:rPr lang="en-US" dirty="0"/>
              <a:t> </a:t>
            </a:r>
          </a:p>
          <a:p>
            <a:r>
              <a:rPr lang="en-US" dirty="0"/>
              <a:t>Year: 2017</a:t>
            </a:r>
          </a:p>
        </p:txBody>
      </p:sp>
    </p:spTree>
    <p:extLst>
      <p:ext uri="{BB962C8B-B14F-4D97-AF65-F5344CB8AC3E}">
        <p14:creationId xmlns:p14="http://schemas.microsoft.com/office/powerpoint/2010/main" val="102983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0D130B-20FB-CA9E-AC79-8275FBF536F5}"/>
              </a:ext>
            </a:extLst>
          </p:cNvPr>
          <p:cNvSpPr/>
          <p:nvPr/>
        </p:nvSpPr>
        <p:spPr>
          <a:xfrm>
            <a:off x="1610496" y="3569045"/>
            <a:ext cx="1567251" cy="109975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Soil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375DD3-440E-57F0-1297-1E382158CB58}"/>
              </a:ext>
            </a:extLst>
          </p:cNvPr>
          <p:cNvSpPr/>
          <p:nvPr/>
        </p:nvSpPr>
        <p:spPr>
          <a:xfrm>
            <a:off x="8580746" y="3661721"/>
            <a:ext cx="1567250" cy="106268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Soil 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4E2319-10F8-76A6-C34C-18C32ACA9BDF}"/>
              </a:ext>
            </a:extLst>
          </p:cNvPr>
          <p:cNvSpPr/>
          <p:nvPr/>
        </p:nvSpPr>
        <p:spPr>
          <a:xfrm>
            <a:off x="3409951" y="278545"/>
            <a:ext cx="1559012" cy="9329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FAN</a:t>
            </a:r>
            <a:endParaRPr lang="en-US" baseline="30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5B34F-AFCE-296E-5239-7A2485BD7D39}"/>
              </a:ext>
            </a:extLst>
          </p:cNvPr>
          <p:cNvSpPr/>
          <p:nvPr/>
        </p:nvSpPr>
        <p:spPr>
          <a:xfrm>
            <a:off x="4744997" y="2391032"/>
            <a:ext cx="1865866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C9BDC5-ED86-9EB8-E98F-6B6D0589D031}"/>
              </a:ext>
            </a:extLst>
          </p:cNvPr>
          <p:cNvSpPr/>
          <p:nvPr/>
        </p:nvSpPr>
        <p:spPr>
          <a:xfrm>
            <a:off x="4744997" y="3661721"/>
            <a:ext cx="1865866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025C6A-F22A-A1D2-4F26-40F81E8168F4}"/>
              </a:ext>
            </a:extLst>
          </p:cNvPr>
          <p:cNvSpPr/>
          <p:nvPr/>
        </p:nvSpPr>
        <p:spPr>
          <a:xfrm>
            <a:off x="4736759" y="4854146"/>
            <a:ext cx="1865866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Soil organic matter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85EB3-32BE-BDAC-2B64-9624F0D5575E}"/>
              </a:ext>
            </a:extLst>
          </p:cNvPr>
          <p:cNvCxnSpPr>
            <a:cxnSpLocks/>
          </p:cNvCxnSpPr>
          <p:nvPr/>
        </p:nvCxnSpPr>
        <p:spPr>
          <a:xfrm flipH="1">
            <a:off x="6610863" y="4200269"/>
            <a:ext cx="19698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9925D3-DB78-610A-8378-8DF5E67B2767}"/>
              </a:ext>
            </a:extLst>
          </p:cNvPr>
          <p:cNvCxnSpPr>
            <a:cxnSpLocks/>
          </p:cNvCxnSpPr>
          <p:nvPr/>
        </p:nvCxnSpPr>
        <p:spPr>
          <a:xfrm flipH="1" flipV="1">
            <a:off x="6610863" y="2803952"/>
            <a:ext cx="1969883" cy="1040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188190-0FE3-57D5-0057-B6F7C3DA260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185985" y="2848232"/>
            <a:ext cx="1559012" cy="813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B7A74F-8CD0-1EC8-E770-472CB13F07E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185985" y="4118921"/>
            <a:ext cx="15590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2E3030-02C4-8AF5-0236-825497109E94}"/>
              </a:ext>
            </a:extLst>
          </p:cNvPr>
          <p:cNvCxnSpPr>
            <a:cxnSpLocks/>
          </p:cNvCxnSpPr>
          <p:nvPr/>
        </p:nvCxnSpPr>
        <p:spPr>
          <a:xfrm flipH="1" flipV="1">
            <a:off x="3164616" y="4576121"/>
            <a:ext cx="1572143" cy="770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4CBD78-FF62-033E-3318-5F875E9421B0}"/>
              </a:ext>
            </a:extLst>
          </p:cNvPr>
          <p:cNvCxnSpPr>
            <a:cxnSpLocks/>
          </p:cNvCxnSpPr>
          <p:nvPr/>
        </p:nvCxnSpPr>
        <p:spPr>
          <a:xfrm flipH="1">
            <a:off x="2032408" y="1178785"/>
            <a:ext cx="1540989" cy="2357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0F56D2-CBF8-D117-A5C2-D0EAD71AE20D}"/>
              </a:ext>
            </a:extLst>
          </p:cNvPr>
          <p:cNvCxnSpPr>
            <a:cxnSpLocks/>
          </p:cNvCxnSpPr>
          <p:nvPr/>
        </p:nvCxnSpPr>
        <p:spPr>
          <a:xfrm>
            <a:off x="4968963" y="1101302"/>
            <a:ext cx="4079344" cy="2560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0393F3-D78B-8361-4917-13BFB0D3A62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421026" y="745012"/>
            <a:ext cx="1988925" cy="9267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669F76-C9A0-E18A-6F27-397BE135DAA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968963" y="745012"/>
            <a:ext cx="217324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ADDED6-F7ED-982C-6D20-EB3134C3CD6B}"/>
              </a:ext>
            </a:extLst>
          </p:cNvPr>
          <p:cNvCxnSpPr>
            <a:cxnSpLocks/>
          </p:cNvCxnSpPr>
          <p:nvPr/>
        </p:nvCxnSpPr>
        <p:spPr>
          <a:xfrm>
            <a:off x="1269664" y="1927654"/>
            <a:ext cx="314572" cy="1641391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E42AB4-05F9-943D-93E8-0FAE67D80F70}"/>
              </a:ext>
            </a:extLst>
          </p:cNvPr>
          <p:cNvCxnSpPr>
            <a:cxnSpLocks/>
          </p:cNvCxnSpPr>
          <p:nvPr/>
        </p:nvCxnSpPr>
        <p:spPr>
          <a:xfrm flipV="1">
            <a:off x="9946158" y="2330577"/>
            <a:ext cx="500454" cy="124490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61E9B3ED-3D48-45AB-A3E2-AFB30FF91E2C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16200000" flipH="1">
            <a:off x="5851443" y="1211475"/>
            <a:ext cx="55606" cy="6970249"/>
          </a:xfrm>
          <a:prstGeom prst="curvedConnector3">
            <a:avLst>
              <a:gd name="adj1" fmla="val 3555519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0651DB-5A61-C357-BCE7-DF1A13A49363}"/>
              </a:ext>
            </a:extLst>
          </p:cNvPr>
          <p:cNvCxnSpPr>
            <a:cxnSpLocks/>
          </p:cNvCxnSpPr>
          <p:nvPr/>
        </p:nvCxnSpPr>
        <p:spPr>
          <a:xfrm>
            <a:off x="9897244" y="4724403"/>
            <a:ext cx="875275" cy="102033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5C35195D-1237-BC9E-9958-CCE83F6C8471}"/>
              </a:ext>
            </a:extLst>
          </p:cNvPr>
          <p:cNvSpPr txBox="1"/>
          <p:nvPr/>
        </p:nvSpPr>
        <p:spPr>
          <a:xfrm>
            <a:off x="1363068" y="321713"/>
            <a:ext cx="19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Fertilization: 209.8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DBD1CD1-26CE-F9CE-1628-79701AC9986C}"/>
              </a:ext>
            </a:extLst>
          </p:cNvPr>
          <p:cNvSpPr txBox="1"/>
          <p:nvPr/>
        </p:nvSpPr>
        <p:spPr>
          <a:xfrm>
            <a:off x="5130971" y="3293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Loss: 76.84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D767E7-8592-C478-312B-9ADA6E6E9F01}"/>
              </a:ext>
            </a:extLst>
          </p:cNvPr>
          <p:cNvSpPr txBox="1"/>
          <p:nvPr/>
        </p:nvSpPr>
        <p:spPr>
          <a:xfrm>
            <a:off x="315421" y="1818972"/>
            <a:ext cx="1063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Fixation: </a:t>
            </a:r>
          </a:p>
          <a:p>
            <a:pPr algn="ctr"/>
            <a:r>
              <a:rPr lang="en-US" dirty="0"/>
              <a:t>79.40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098BCC0-E73E-8B0D-0405-FB69E8F5B9DE}"/>
              </a:ext>
            </a:extLst>
          </p:cNvPr>
          <p:cNvSpPr txBox="1"/>
          <p:nvPr/>
        </p:nvSpPr>
        <p:spPr>
          <a:xfrm>
            <a:off x="147743" y="2525065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Deposition: </a:t>
            </a:r>
          </a:p>
          <a:p>
            <a:pPr algn="ctr"/>
            <a:r>
              <a:rPr lang="en-US" dirty="0"/>
              <a:t>18.46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F91E6D8-FA9E-8CDD-5465-88CF8332BF0F}"/>
              </a:ext>
            </a:extLst>
          </p:cNvPr>
          <p:cNvSpPr txBox="1"/>
          <p:nvPr/>
        </p:nvSpPr>
        <p:spPr>
          <a:xfrm>
            <a:off x="1988241" y="1642267"/>
            <a:ext cx="1268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Diffusion: </a:t>
            </a:r>
          </a:p>
          <a:p>
            <a:r>
              <a:rPr lang="en-US" dirty="0"/>
              <a:t>252.63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C8F35F7-CD29-CED0-ABBB-CCDFCA1E4826}"/>
              </a:ext>
            </a:extLst>
          </p:cNvPr>
          <p:cNvSpPr txBox="1"/>
          <p:nvPr/>
        </p:nvSpPr>
        <p:spPr>
          <a:xfrm>
            <a:off x="5957743" y="1060426"/>
            <a:ext cx="114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Diffusion: </a:t>
            </a:r>
          </a:p>
          <a:p>
            <a:r>
              <a:rPr lang="en-US" dirty="0"/>
              <a:t>56.06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55364C-DFDB-1EFD-E048-1B171BF3E590}"/>
              </a:ext>
            </a:extLst>
          </p:cNvPr>
          <p:cNvSpPr txBox="1"/>
          <p:nvPr/>
        </p:nvSpPr>
        <p:spPr>
          <a:xfrm>
            <a:off x="9623817" y="5311346"/>
            <a:ext cx="114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Runoff: </a:t>
            </a:r>
          </a:p>
          <a:p>
            <a:r>
              <a:rPr lang="en-US" dirty="0"/>
              <a:t>24.32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CF2EECC-2314-DDFE-9A4E-9AD756AADD08}"/>
              </a:ext>
            </a:extLst>
          </p:cNvPr>
          <p:cNvSpPr txBox="1"/>
          <p:nvPr/>
        </p:nvSpPr>
        <p:spPr>
          <a:xfrm>
            <a:off x="10377022" y="4657045"/>
            <a:ext cx="114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Leaching: </a:t>
            </a:r>
          </a:p>
          <a:p>
            <a:r>
              <a:rPr lang="en-US" dirty="0">
                <a:solidFill>
                  <a:srgbClr val="FF0000"/>
                </a:solidFill>
              </a:rPr>
              <a:t>5.92</a:t>
            </a:r>
            <a:r>
              <a:rPr lang="en-US" dirty="0"/>
              <a:t>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150E963-68FB-5DDA-4A69-7C9F2166EE74}"/>
              </a:ext>
            </a:extLst>
          </p:cNvPr>
          <p:cNvSpPr txBox="1"/>
          <p:nvPr/>
        </p:nvSpPr>
        <p:spPr>
          <a:xfrm>
            <a:off x="8823462" y="2296749"/>
            <a:ext cx="1755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Denitrification: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102.83</a:t>
            </a:r>
            <a:r>
              <a:rPr lang="en-US" dirty="0"/>
              <a:t>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ECA1685-F63B-F880-6FC4-345172FAAD75}"/>
              </a:ext>
            </a:extLst>
          </p:cNvPr>
          <p:cNvSpPr txBox="1"/>
          <p:nvPr/>
        </p:nvSpPr>
        <p:spPr>
          <a:xfrm>
            <a:off x="4596951" y="6181370"/>
            <a:ext cx="2545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Nitrification: 187.06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0FBF3A9-3728-065D-CB0A-B3BDE5B60B08}"/>
              </a:ext>
            </a:extLst>
          </p:cNvPr>
          <p:cNvSpPr txBox="1"/>
          <p:nvPr/>
        </p:nvSpPr>
        <p:spPr>
          <a:xfrm>
            <a:off x="3784150" y="3088926"/>
            <a:ext cx="1912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Uptake: </a:t>
            </a:r>
          </a:p>
          <a:p>
            <a:r>
              <a:rPr lang="en-US" dirty="0"/>
              <a:t>881.00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62BFC1-D8CB-CF57-6CDE-22F1DE7F4E66}"/>
              </a:ext>
            </a:extLst>
          </p:cNvPr>
          <p:cNvSpPr txBox="1"/>
          <p:nvPr/>
        </p:nvSpPr>
        <p:spPr>
          <a:xfrm>
            <a:off x="6837576" y="3190417"/>
            <a:ext cx="1380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Uptake: </a:t>
            </a:r>
          </a:p>
          <a:p>
            <a:r>
              <a:rPr lang="en-US" dirty="0"/>
              <a:t>106.59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F36164-0075-6052-205B-E799B63B3D5E}"/>
              </a:ext>
            </a:extLst>
          </p:cNvPr>
          <p:cNvSpPr txBox="1"/>
          <p:nvPr/>
        </p:nvSpPr>
        <p:spPr>
          <a:xfrm>
            <a:off x="3164616" y="4059533"/>
            <a:ext cx="1737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Immobilization: </a:t>
            </a:r>
          </a:p>
          <a:p>
            <a:pPr algn="ctr"/>
            <a:r>
              <a:rPr lang="en-US" dirty="0"/>
              <a:t>1768.79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803B5A8-FD8A-2FA2-C21A-40E4DB6799E3}"/>
              </a:ext>
            </a:extLst>
          </p:cNvPr>
          <p:cNvSpPr txBox="1"/>
          <p:nvPr/>
        </p:nvSpPr>
        <p:spPr>
          <a:xfrm>
            <a:off x="6929581" y="4233393"/>
            <a:ext cx="1737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Immobilization: </a:t>
            </a:r>
          </a:p>
          <a:p>
            <a:r>
              <a:rPr lang="en-US" dirty="0"/>
              <a:t>              </a:t>
            </a:r>
            <a:r>
              <a:rPr lang="en-US" dirty="0">
                <a:solidFill>
                  <a:srgbClr val="FF0000"/>
                </a:solidFill>
              </a:rPr>
              <a:t>1.6 </a:t>
            </a:r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C15CE1F-22E2-ABA1-DFE7-717D0F5B6054}"/>
              </a:ext>
            </a:extLst>
          </p:cNvPr>
          <p:cNvSpPr txBox="1"/>
          <p:nvPr/>
        </p:nvSpPr>
        <p:spPr>
          <a:xfrm>
            <a:off x="3066392" y="5190688"/>
            <a:ext cx="1737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Mineralization: </a:t>
            </a:r>
          </a:p>
          <a:p>
            <a:r>
              <a:rPr lang="en-US" dirty="0"/>
              <a:t>     2698.29</a:t>
            </a:r>
          </a:p>
        </p:txBody>
      </p:sp>
      <p:sp>
        <p:nvSpPr>
          <p:cNvPr id="136" name="Left Brace 135">
            <a:extLst>
              <a:ext uri="{FF2B5EF4-FFF2-40B4-BE49-F238E27FC236}">
                <a16:creationId xmlns:a16="http://schemas.microsoft.com/office/drawing/2014/main" id="{BE481D1A-B28F-E6DD-E239-8909910480FC}"/>
              </a:ext>
            </a:extLst>
          </p:cNvPr>
          <p:cNvSpPr/>
          <p:nvPr/>
        </p:nvSpPr>
        <p:spPr>
          <a:xfrm>
            <a:off x="7181854" y="112345"/>
            <a:ext cx="436139" cy="125265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D93DE03-F820-9047-1A12-778956483116}"/>
              </a:ext>
            </a:extLst>
          </p:cNvPr>
          <p:cNvSpPr txBox="1"/>
          <p:nvPr/>
        </p:nvSpPr>
        <p:spPr>
          <a:xfrm>
            <a:off x="7461380" y="33149"/>
            <a:ext cx="1455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: 57.19 </a:t>
            </a:r>
          </a:p>
          <a:p>
            <a:r>
              <a:rPr lang="en-US" dirty="0"/>
              <a:t>NO: 1.59 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O: 1.02 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: 0.01 </a:t>
            </a:r>
            <a:endParaRPr lang="en-US" baseline="-25000" dirty="0"/>
          </a:p>
          <a:p>
            <a:r>
              <a:rPr lang="en-US" dirty="0"/>
              <a:t>Runoff: 17.01</a:t>
            </a:r>
          </a:p>
        </p:txBody>
      </p:sp>
      <p:sp>
        <p:nvSpPr>
          <p:cNvPr id="138" name="Left Brace 137">
            <a:extLst>
              <a:ext uri="{FF2B5EF4-FFF2-40B4-BE49-F238E27FC236}">
                <a16:creationId xmlns:a16="http://schemas.microsoft.com/office/drawing/2014/main" id="{6214B230-051C-4D66-86F3-1E8B4E5ADF5E}"/>
              </a:ext>
            </a:extLst>
          </p:cNvPr>
          <p:cNvSpPr/>
          <p:nvPr/>
        </p:nvSpPr>
        <p:spPr>
          <a:xfrm>
            <a:off x="10373145" y="2194957"/>
            <a:ext cx="436139" cy="923330"/>
          </a:xfrm>
          <a:prstGeom prst="leftBrace">
            <a:avLst>
              <a:gd name="adj1" fmla="val 17511"/>
              <a:gd name="adj2" fmla="val 5133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2906DCE-6C0E-48DA-F361-4AA65FDB2F25}"/>
              </a:ext>
            </a:extLst>
          </p:cNvPr>
          <p:cNvSpPr txBox="1"/>
          <p:nvPr/>
        </p:nvSpPr>
        <p:spPr>
          <a:xfrm>
            <a:off x="10723155" y="2196153"/>
            <a:ext cx="1321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NO:  5.45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O: 7.26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: 88.77</a:t>
            </a:r>
            <a:endParaRPr lang="en-US" baseline="-250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0B406A4-9BB9-AB67-00C6-B1A2AFE4D219}"/>
              </a:ext>
            </a:extLst>
          </p:cNvPr>
          <p:cNvCxnSpPr>
            <a:cxnSpLocks/>
          </p:cNvCxnSpPr>
          <p:nvPr/>
        </p:nvCxnSpPr>
        <p:spPr>
          <a:xfrm>
            <a:off x="6096000" y="3305432"/>
            <a:ext cx="0" cy="3562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886092-474D-2476-A917-797931AD79BC}"/>
              </a:ext>
            </a:extLst>
          </p:cNvPr>
          <p:cNvCxnSpPr>
            <a:cxnSpLocks/>
          </p:cNvCxnSpPr>
          <p:nvPr/>
        </p:nvCxnSpPr>
        <p:spPr>
          <a:xfrm>
            <a:off x="6096000" y="4569696"/>
            <a:ext cx="0" cy="284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DFE831-34BD-23AF-6421-3C768AA7D795}"/>
              </a:ext>
            </a:extLst>
          </p:cNvPr>
          <p:cNvCxnSpPr>
            <a:cxnSpLocks/>
          </p:cNvCxnSpPr>
          <p:nvPr/>
        </p:nvCxnSpPr>
        <p:spPr>
          <a:xfrm flipV="1">
            <a:off x="6610863" y="4724403"/>
            <a:ext cx="2056155" cy="787188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0682517-F655-0610-657B-1E403A21505C}"/>
              </a:ext>
            </a:extLst>
          </p:cNvPr>
          <p:cNvSpPr txBox="1"/>
          <p:nvPr/>
        </p:nvSpPr>
        <p:spPr>
          <a:xfrm>
            <a:off x="7378774" y="523456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20 %?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7C54DB-5762-3AEE-801E-E01E278BED7B}"/>
              </a:ext>
            </a:extLst>
          </p:cNvPr>
          <p:cNvCxnSpPr>
            <a:cxnSpLocks/>
          </p:cNvCxnSpPr>
          <p:nvPr/>
        </p:nvCxnSpPr>
        <p:spPr>
          <a:xfrm flipH="1">
            <a:off x="1037265" y="4657045"/>
            <a:ext cx="723954" cy="1386916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4FC899-4023-8A46-04CE-235D88B94034}"/>
              </a:ext>
            </a:extLst>
          </p:cNvPr>
          <p:cNvSpPr txBox="1"/>
          <p:nvPr/>
        </p:nvSpPr>
        <p:spPr>
          <a:xfrm>
            <a:off x="242252" y="4933750"/>
            <a:ext cx="114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1 -2 order small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73DD3B-CD13-6005-3508-7AD55B69308B}"/>
              </a:ext>
            </a:extLst>
          </p:cNvPr>
          <p:cNvCxnSpPr>
            <a:cxnSpLocks/>
          </p:cNvCxnSpPr>
          <p:nvPr/>
        </p:nvCxnSpPr>
        <p:spPr>
          <a:xfrm flipV="1">
            <a:off x="2245239" y="1178785"/>
            <a:ext cx="1560509" cy="2357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BE9ED1-89E0-D22C-3701-34E85B49C726}"/>
              </a:ext>
            </a:extLst>
          </p:cNvPr>
          <p:cNvCxnSpPr>
            <a:cxnSpLocks/>
          </p:cNvCxnSpPr>
          <p:nvPr/>
        </p:nvCxnSpPr>
        <p:spPr>
          <a:xfrm flipH="1" flipV="1">
            <a:off x="5054907" y="1883292"/>
            <a:ext cx="374019" cy="46140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A8E59F3-F9E7-1F12-E40A-DEF2F32C6E76}"/>
              </a:ext>
            </a:extLst>
          </p:cNvPr>
          <p:cNvSpPr txBox="1"/>
          <p:nvPr/>
        </p:nvSpPr>
        <p:spPr>
          <a:xfrm>
            <a:off x="3853734" y="1511524"/>
            <a:ext cx="1988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Harvest and fire: </a:t>
            </a:r>
          </a:p>
          <a:p>
            <a:pPr algn="ctr"/>
            <a:r>
              <a:rPr lang="en-US" dirty="0"/>
              <a:t>76.62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74018E-E481-9C03-00D4-DE2348027AF0}"/>
              </a:ext>
            </a:extLst>
          </p:cNvPr>
          <p:cNvSpPr txBox="1"/>
          <p:nvPr/>
        </p:nvSpPr>
        <p:spPr>
          <a:xfrm>
            <a:off x="2908883" y="2338392"/>
            <a:ext cx="1268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Diffusion: </a:t>
            </a:r>
          </a:p>
          <a:p>
            <a:r>
              <a:rPr lang="en-US" dirty="0"/>
              <a:t>176.19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06242A-1298-E7A2-079C-AF67C3338163}"/>
              </a:ext>
            </a:extLst>
          </p:cNvPr>
          <p:cNvCxnSpPr>
            <a:cxnSpLocks/>
          </p:cNvCxnSpPr>
          <p:nvPr/>
        </p:nvCxnSpPr>
        <p:spPr>
          <a:xfrm>
            <a:off x="8745613" y="5731478"/>
            <a:ext cx="799610" cy="76591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A264F2-E564-FC2C-4A6C-39E952A53D50}"/>
              </a:ext>
            </a:extLst>
          </p:cNvPr>
          <p:cNvSpPr txBox="1"/>
          <p:nvPr/>
        </p:nvSpPr>
        <p:spPr>
          <a:xfrm>
            <a:off x="8010514" y="6142749"/>
            <a:ext cx="114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NO:  3.58</a:t>
            </a:r>
          </a:p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O: 3.74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A32D36-177C-99D9-C6BB-FFC208F9AC21}"/>
              </a:ext>
            </a:extLst>
          </p:cNvPr>
          <p:cNvSpPr txBox="1"/>
          <p:nvPr/>
        </p:nvSpPr>
        <p:spPr>
          <a:xfrm>
            <a:off x="10196385" y="374068"/>
            <a:ext cx="1321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Unit: </a:t>
            </a:r>
            <a:r>
              <a:rPr lang="en-US" dirty="0" err="1"/>
              <a:t>TgN</a:t>
            </a:r>
            <a:r>
              <a:rPr lang="en-US" dirty="0"/>
              <a:t> </a:t>
            </a:r>
          </a:p>
          <a:p>
            <a:r>
              <a:rPr lang="en-US" dirty="0"/>
              <a:t>Year: 2017</a:t>
            </a:r>
          </a:p>
        </p:txBody>
      </p:sp>
    </p:spTree>
    <p:extLst>
      <p:ext uri="{BB962C8B-B14F-4D97-AF65-F5344CB8AC3E}">
        <p14:creationId xmlns:p14="http://schemas.microsoft.com/office/powerpoint/2010/main" val="421885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1428</Words>
  <Application>Microsoft Macintosh PowerPoint</Application>
  <PresentationFormat>Widescreen</PresentationFormat>
  <Paragraphs>427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Office Theme</vt:lpstr>
      <vt:lpstr>Flow of Agricultural Nitrogen version 3: Loss of agricultural Nitrogen by NO and N2O</vt:lpstr>
      <vt:lpstr>Introduction</vt:lpstr>
      <vt:lpstr>PowerPoint Presentation</vt:lpstr>
      <vt:lpstr>Some backgrounds</vt:lpstr>
      <vt:lpstr>PowerPoint Presentation</vt:lpstr>
      <vt:lpstr>Some updates</vt:lpstr>
      <vt:lpstr>PowerPoint Presentation</vt:lpstr>
      <vt:lpstr>PowerPoint Presentation</vt:lpstr>
      <vt:lpstr>PowerPoint Presentation</vt:lpstr>
      <vt:lpstr>Summary of Nitrogen cycle (with FUN) </vt:lpstr>
      <vt:lpstr>Agricultural Soil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Issues</vt:lpstr>
      <vt:lpstr>Next: Evaluate budget against mesocosm measurements (Steven Hall, ISU)</vt:lpstr>
      <vt:lpstr>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Jinmu Luo</dc:creator>
  <cp:lastModifiedBy>Jinmu Luo</cp:lastModifiedBy>
  <cp:revision>250</cp:revision>
  <dcterms:created xsi:type="dcterms:W3CDTF">2023-05-19T18:56:38Z</dcterms:created>
  <dcterms:modified xsi:type="dcterms:W3CDTF">2023-06-30T15:38:21Z</dcterms:modified>
</cp:coreProperties>
</file>